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77" r:id="rId4"/>
    <p:sldId id="260" r:id="rId5"/>
    <p:sldId id="278" r:id="rId6"/>
    <p:sldId id="262" r:id="rId7"/>
    <p:sldId id="279" r:id="rId8"/>
    <p:sldId id="257" r:id="rId9"/>
    <p:sldId id="280" r:id="rId10"/>
    <p:sldId id="261" r:id="rId11"/>
    <p:sldId id="281" r:id="rId12"/>
    <p:sldId id="264" r:id="rId13"/>
    <p:sldId id="282" r:id="rId14"/>
    <p:sldId id="259" r:id="rId15"/>
    <p:sldId id="283" r:id="rId16"/>
    <p:sldId id="267" r:id="rId17"/>
    <p:sldId id="284" r:id="rId18"/>
    <p:sldId id="263" r:id="rId19"/>
    <p:sldId id="285" r:id="rId20"/>
    <p:sldId id="266" r:id="rId21"/>
    <p:sldId id="286" r:id="rId22"/>
    <p:sldId id="265" r:id="rId23"/>
    <p:sldId id="287" r:id="rId24"/>
    <p:sldId id="268" r:id="rId25"/>
    <p:sldId id="288" r:id="rId26"/>
    <p:sldId id="271" r:id="rId27"/>
    <p:sldId id="289" r:id="rId28"/>
    <p:sldId id="269" r:id="rId29"/>
    <p:sldId id="290" r:id="rId30"/>
    <p:sldId id="270" r:id="rId31"/>
    <p:sldId id="291" r:id="rId32"/>
    <p:sldId id="272" r:id="rId33"/>
    <p:sldId id="292" r:id="rId34"/>
    <p:sldId id="275" r:id="rId35"/>
    <p:sldId id="293" r:id="rId36"/>
    <p:sldId id="274" r:id="rId37"/>
    <p:sldId id="294" r:id="rId38"/>
    <p:sldId id="276" r:id="rId39"/>
    <p:sldId id="295" r:id="rId40"/>
    <p:sldId id="273" r:id="rId41"/>
    <p:sldId id="296"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3" d="100"/>
          <a:sy n="63" d="100"/>
        </p:scale>
        <p:origin x="-158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printerSettings" Target="printerSettings/printerSettings1.bin"/><Relationship Id="rId44" Type="http://schemas.openxmlformats.org/officeDocument/2006/relationships/presProps" Target="presProps.xml"/><Relationship Id="rId4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5248"/>
            <a:ext cx="7772400" cy="978408"/>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685800" y="3352800"/>
            <a:ext cx="7772400" cy="877824"/>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11/16/15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5082" y="969264"/>
            <a:ext cx="3657600" cy="1161288"/>
          </a:xfrm>
        </p:spPr>
        <p:txBody>
          <a:bodyPr anchor="b">
            <a:noAutofit/>
          </a:bodyPr>
          <a:lstStyle>
            <a:lvl1pPr algn="l">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63388" y="510988"/>
            <a:ext cx="3657600" cy="5553636"/>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4799853" y="2130552"/>
            <a:ext cx="3657600" cy="3584448"/>
          </a:xfrm>
        </p:spPr>
        <p:txBody>
          <a:bodyPr vert="horz" lIns="91440" tIns="45720" rIns="91440" bIns="45720" rtlCol="0">
            <a:normAutofit/>
          </a:bodyPr>
          <a:lstStyle>
            <a:lvl1pPr marL="0" indent="0">
              <a:spcBef>
                <a:spcPts val="10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11/16/15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151376"/>
            <a:ext cx="7776882" cy="1014984"/>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1828800" y="457199"/>
            <a:ext cx="5486400" cy="3644153"/>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11/16/15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toryboard">
    <p:spTree>
      <p:nvGrpSpPr>
        <p:cNvPr id="1" name=""/>
        <p:cNvGrpSpPr/>
        <p:nvPr/>
      </p:nvGrpSpPr>
      <p:grpSpPr>
        <a:xfrm>
          <a:off x="0" y="0"/>
          <a:ext cx="0" cy="0"/>
          <a:chOff x="0" y="0"/>
          <a:chExt cx="0" cy="0"/>
        </a:xfrm>
      </p:grpSpPr>
      <p:sp>
        <p:nvSpPr>
          <p:cNvPr id="2" name="Title 1"/>
          <p:cNvSpPr>
            <a:spLocks noGrp="1"/>
          </p:cNvSpPr>
          <p:nvPr>
            <p:ph type="title"/>
          </p:nvPr>
        </p:nvSpPr>
        <p:spPr>
          <a:xfrm>
            <a:off x="685800" y="4155141"/>
            <a:ext cx="7776882" cy="1013011"/>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8580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11/16/15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dirty="0"/>
          </a:p>
        </p:txBody>
      </p:sp>
      <p:sp>
        <p:nvSpPr>
          <p:cNvPr id="11" name="Picture Placeholder 2"/>
          <p:cNvSpPr>
            <a:spLocks noGrp="1"/>
          </p:cNvSpPr>
          <p:nvPr>
            <p:ph type="pic" idx="13"/>
          </p:nvPr>
        </p:nvSpPr>
        <p:spPr>
          <a:xfrm>
            <a:off x="68580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16" name="Picture Placeholder 2"/>
          <p:cNvSpPr>
            <a:spLocks noGrp="1"/>
          </p:cNvSpPr>
          <p:nvPr>
            <p:ph type="pic" idx="14"/>
          </p:nvPr>
        </p:nvSpPr>
        <p:spPr>
          <a:xfrm>
            <a:off x="341249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17" name="Picture Placeholder 2"/>
          <p:cNvSpPr>
            <a:spLocks noGrp="1"/>
          </p:cNvSpPr>
          <p:nvPr>
            <p:ph type="pic" idx="15"/>
          </p:nvPr>
        </p:nvSpPr>
        <p:spPr>
          <a:xfrm>
            <a:off x="341249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18" name="Picture Placeholder 2"/>
          <p:cNvSpPr>
            <a:spLocks noGrp="1"/>
          </p:cNvSpPr>
          <p:nvPr>
            <p:ph type="pic" idx="16"/>
          </p:nvPr>
        </p:nvSpPr>
        <p:spPr>
          <a:xfrm>
            <a:off x="613918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19" name="Picture Placeholder 2"/>
          <p:cNvSpPr>
            <a:spLocks noGrp="1"/>
          </p:cNvSpPr>
          <p:nvPr>
            <p:ph type="pic" idx="17"/>
          </p:nvPr>
        </p:nvSpPr>
        <p:spPr>
          <a:xfrm>
            <a:off x="613918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11/16/15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533400"/>
            <a:ext cx="1600200" cy="55927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85800" y="533400"/>
            <a:ext cx="6019800" cy="55927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11/16/15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a:xfrm>
            <a:off x="685800" y="1869141"/>
            <a:ext cx="7770813" cy="4257022"/>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11/16/15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67200"/>
            <a:ext cx="7772400" cy="977153"/>
          </a:xfrm>
        </p:spPr>
        <p:txBody>
          <a:bodyPr anchor="b" anchorCtr="0">
            <a:no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685799" y="5257800"/>
            <a:ext cx="7770813" cy="874058"/>
          </a:xfrm>
        </p:spPr>
        <p:txBody>
          <a:bodyPr>
            <a:normAutofit/>
          </a:bodyPr>
          <a:lstStyle>
            <a:lvl1pPr marL="0" indent="0" algn="ctr">
              <a:spcBef>
                <a:spcPts val="300"/>
              </a:spcBef>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11/16/15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dirty="0"/>
          </a:p>
        </p:txBody>
      </p:sp>
      <p:sp>
        <p:nvSpPr>
          <p:cNvPr id="8" name="Picture Placeholder 7"/>
          <p:cNvSpPr>
            <a:spLocks noGrp="1"/>
          </p:cNvSpPr>
          <p:nvPr>
            <p:ph type="pic" sz="quarter" idx="13"/>
          </p:nvPr>
        </p:nvSpPr>
        <p:spPr>
          <a:xfrm rot="21540000">
            <a:off x="2056196" y="424650"/>
            <a:ext cx="5031609" cy="337580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a:lstStyle>
            <a:lvl1pPr>
              <a:buFont typeface="Arial" pitchFamily="34" charset="0"/>
              <a:buNone/>
              <a:defRPr/>
            </a:lvl1pPr>
          </a:lstStyle>
          <a:p>
            <a:r>
              <a:rPr lang="en-US" dirty="0" smtClean="0"/>
              <a:t>Drag picture to placeholder or click icon to add</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0813" cy="1743075"/>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685800" y="2756647"/>
            <a:ext cx="7770813" cy="1281953"/>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1A0C47-018D-4460-B945-BFF7981B6CA6}" type="datetimeFigureOut">
              <a:rPr lang="en-US" smtClean="0"/>
              <a:t>11/16/15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p>
            <a:r>
              <a:rPr lang="en-US" smtClean="0"/>
              <a:t>Click to edit Master title style</a:t>
            </a:r>
            <a:endParaRPr/>
          </a:p>
        </p:txBody>
      </p:sp>
      <p:sp>
        <p:nvSpPr>
          <p:cNvPr id="3" name="Content Placeholder 2"/>
          <p:cNvSpPr>
            <a:spLocks noGrp="1"/>
          </p:cNvSpPr>
          <p:nvPr>
            <p:ph sz="half" idx="1"/>
          </p:nvPr>
        </p:nvSpPr>
        <p:spPr>
          <a:xfrm>
            <a:off x="685800" y="1760538"/>
            <a:ext cx="3611880" cy="4365625"/>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44733" y="1760538"/>
            <a:ext cx="3611880" cy="4365625"/>
          </a:xfrm>
        </p:spPr>
        <p:txBody>
          <a:bodyPr>
            <a:normAutofit/>
          </a:bodyPr>
          <a:lstStyle>
            <a:lvl1pPr>
              <a:defRPr sz="2200"/>
            </a:lvl1pPr>
            <a:lvl2pPr>
              <a:defRPr sz="2000"/>
            </a:lvl2pPr>
            <a:lvl3pPr>
              <a:defRPr sz="2000"/>
            </a:lvl3pPr>
            <a:lvl4pPr>
              <a:defRPr sz="2000"/>
            </a:lvl4pPr>
            <a:lvl5pPr>
              <a:defRPr sz="20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51A0C47-018D-4460-B945-BFF7981B6CA6}" type="datetimeFigureOut">
              <a:rPr lang="en-US" smtClean="0"/>
              <a:t>11/16/15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85800"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845526"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45526"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651A0C47-018D-4460-B945-BFF7981B6CA6}" type="datetimeFigureOut">
              <a:rPr lang="en-US" smtClean="0"/>
              <a:t>11/16/15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C1F5A0A-F6FC-4FFD-9B49-0DA8697211D9}" type="slidenum">
              <a:rPr lang="en-US" smtClean="0"/>
              <a:t>‹#›</a:t>
            </a:fld>
            <a:endParaRPr lang="en-US" dirty="0"/>
          </a:p>
        </p:txBody>
      </p:sp>
      <p:cxnSp>
        <p:nvCxnSpPr>
          <p:cNvPr id="11" name="Straight Connector 10"/>
          <p:cNvCxnSpPr/>
          <p:nvPr/>
        </p:nvCxnSpPr>
        <p:spPr>
          <a:xfrm>
            <a:off x="786205"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936966"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51A0C47-018D-4460-B945-BFF7981B6CA6}" type="datetimeFigureOut">
              <a:rPr lang="en-US" smtClean="0"/>
              <a:t>11/16/15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C1F5A0A-F6FC-4FFD-9B49-0DA8697211D9}"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1A0C47-018D-4460-B945-BFF7981B6CA6}" type="datetimeFigureOut">
              <a:rPr lang="en-US" smtClean="0"/>
              <a:t>11/16/15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C1F5A0A-F6FC-4FFD-9B49-0DA8697211D9}"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905" y="971550"/>
            <a:ext cx="3657600" cy="1162050"/>
          </a:xfrm>
        </p:spPr>
        <p:txBody>
          <a:bodyPr anchor="b">
            <a:noAutofit/>
          </a:bodyPr>
          <a:lstStyle>
            <a:lvl1pPr algn="l">
              <a:defRPr sz="3600" b="0"/>
            </a:lvl1pPr>
          </a:lstStyle>
          <a:p>
            <a:r>
              <a:rPr lang="en-US" smtClean="0"/>
              <a:t>Click to edit Master title style</a:t>
            </a:r>
            <a:endParaRPr/>
          </a:p>
        </p:txBody>
      </p:sp>
      <p:sp>
        <p:nvSpPr>
          <p:cNvPr id="3" name="Content Placeholder 2"/>
          <p:cNvSpPr>
            <a:spLocks noGrp="1"/>
          </p:cNvSpPr>
          <p:nvPr>
            <p:ph idx="1"/>
          </p:nvPr>
        </p:nvSpPr>
        <p:spPr>
          <a:xfrm>
            <a:off x="4800600" y="457200"/>
            <a:ext cx="3657600" cy="56689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658905" y="2133601"/>
            <a:ext cx="3657600" cy="3581400"/>
          </a:xfrm>
        </p:spPr>
        <p:txBody>
          <a:bodyPr>
            <a:normAutofit/>
          </a:bodyPr>
          <a:lstStyle>
            <a:lvl1pPr marL="0" indent="0">
              <a:spcBef>
                <a:spcPts val="10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11/16/15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121023"/>
            <a:ext cx="7770813" cy="1429871"/>
          </a:xfrm>
          <a:prstGeom prst="rect">
            <a:avLst/>
          </a:prstGeom>
        </p:spPr>
        <p:txBody>
          <a:bodyPr vert="horz" lIns="91440" tIns="45720" rIns="91440" bIns="45720" rtlCol="0" anchor="ctr" anchorCtr="0">
            <a:normAutofit/>
          </a:bodyPr>
          <a:lstStyle/>
          <a:p>
            <a:r>
              <a:rPr lang="en-US" smtClean="0"/>
              <a:t>Click to edit Master title style</a:t>
            </a:r>
            <a:endParaRPr/>
          </a:p>
        </p:txBody>
      </p:sp>
      <p:sp>
        <p:nvSpPr>
          <p:cNvPr id="3" name="Text Placeholder 2"/>
          <p:cNvSpPr>
            <a:spLocks noGrp="1"/>
          </p:cNvSpPr>
          <p:nvPr>
            <p:ph type="body" idx="1"/>
          </p:nvPr>
        </p:nvSpPr>
        <p:spPr>
          <a:xfrm>
            <a:off x="685800" y="1752600"/>
            <a:ext cx="7770813"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620435" y="6356350"/>
            <a:ext cx="2133600" cy="365125"/>
          </a:xfrm>
          <a:prstGeom prst="rect">
            <a:avLst/>
          </a:prstGeom>
        </p:spPr>
        <p:txBody>
          <a:bodyPr vert="horz" lIns="91440" tIns="45720" rIns="91440" bIns="45720" rtlCol="0" anchor="ctr"/>
          <a:lstStyle>
            <a:lvl1pPr algn="r">
              <a:defRPr sz="1200">
                <a:solidFill>
                  <a:schemeClr val="tx1">
                    <a:tint val="75000"/>
                  </a:schemeClr>
                </a:solidFill>
                <a:effectLst>
                  <a:outerShdw blurRad="50800" dist="38100" dir="5400000" sx="101000" sy="101000" algn="t" rotWithShape="0">
                    <a:prstClr val="black">
                      <a:alpha val="40000"/>
                    </a:prstClr>
                  </a:outerShdw>
                </a:effectLst>
              </a:defRPr>
            </a:lvl1pPr>
          </a:lstStyle>
          <a:p>
            <a:fld id="{651A0C47-018D-4460-B945-BFF7981B6CA6}" type="datetimeFigureOut">
              <a:rPr lang="en-US" smtClean="0"/>
              <a:t>11/16/15</a:t>
            </a:fld>
            <a:endParaRPr lang="en-US" dirty="0"/>
          </a:p>
        </p:txBody>
      </p:sp>
      <p:sp>
        <p:nvSpPr>
          <p:cNvPr id="5" name="Footer Placeholder 4"/>
          <p:cNvSpPr>
            <a:spLocks noGrp="1"/>
          </p:cNvSpPr>
          <p:nvPr>
            <p:ph type="ftr" sz="quarter" idx="3"/>
          </p:nvPr>
        </p:nvSpPr>
        <p:spPr>
          <a:xfrm>
            <a:off x="354105" y="6356350"/>
            <a:ext cx="2895600" cy="365125"/>
          </a:xfrm>
          <a:prstGeom prst="rect">
            <a:avLst/>
          </a:prstGeom>
        </p:spPr>
        <p:txBody>
          <a:bodyPr vert="horz" lIns="91440" tIns="45720" rIns="91440" bIns="45720" rtlCol="0" anchor="ctr"/>
          <a:lstStyle>
            <a:lvl1pPr algn="l">
              <a:defRPr sz="1200">
                <a:solidFill>
                  <a:schemeClr val="tx1">
                    <a:tint val="75000"/>
                  </a:schemeClr>
                </a:solidFill>
                <a:effectLst>
                  <a:outerShdw blurRad="50800" dist="38100" dir="5400000" sx="101000" sy="101000" algn="t" rotWithShape="0">
                    <a:prstClr val="black">
                      <a:alpha val="40000"/>
                    </a:prstClr>
                  </a:outerShdw>
                </a:effectLst>
              </a:defRPr>
            </a:lvl1pPr>
          </a:lstStyle>
          <a:p>
            <a:endParaRPr lang="en-US" dirty="0"/>
          </a:p>
        </p:txBody>
      </p:sp>
      <p:sp>
        <p:nvSpPr>
          <p:cNvPr id="6" name="Slide Number Placeholder 5"/>
          <p:cNvSpPr>
            <a:spLocks noGrp="1"/>
          </p:cNvSpPr>
          <p:nvPr>
            <p:ph type="sldNum" sz="quarter" idx="4"/>
          </p:nvPr>
        </p:nvSpPr>
        <p:spPr>
          <a:xfrm>
            <a:off x="4229100" y="6356350"/>
            <a:ext cx="685800" cy="365125"/>
          </a:xfrm>
          <a:prstGeom prst="rect">
            <a:avLst/>
          </a:prstGeom>
        </p:spPr>
        <p:txBody>
          <a:bodyPr vert="horz" lIns="91440" tIns="45720" rIns="91440" bIns="45720" rtlCol="0" anchor="ctr"/>
          <a:lstStyle>
            <a:lvl1pPr algn="ctr">
              <a:defRPr sz="1200">
                <a:solidFill>
                  <a:schemeClr val="tx1">
                    <a:tint val="75000"/>
                  </a:schemeClr>
                </a:solidFill>
                <a:effectLst>
                  <a:outerShdw blurRad="50800" dist="38100" dir="5400000" sx="101000" sy="101000" algn="t" rotWithShape="0">
                    <a:prstClr val="black">
                      <a:alpha val="40000"/>
                    </a:prstClr>
                  </a:outerShdw>
                </a:effectLst>
              </a:defRPr>
            </a:lvl1pPr>
          </a:lstStyle>
          <a:p>
            <a:fld id="{9C1F5A0A-F6FC-4FFD-9B49-0DA8697211D9}"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ts val="2000"/>
        </a:spcBef>
        <a:buFontTx/>
        <a:buBlip>
          <a:blip r:embed="rId16"/>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16"/>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16"/>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Test 5 Review</a:t>
            </a:r>
            <a:endParaRPr lang="en-US" dirty="0"/>
          </a:p>
        </p:txBody>
      </p:sp>
    </p:spTree>
    <p:extLst>
      <p:ext uri="{BB962C8B-B14F-4D97-AF65-F5344CB8AC3E}">
        <p14:creationId xmlns:p14="http://schemas.microsoft.com/office/powerpoint/2010/main" val="541853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5. Find the missing parts of the triangle.</a:t>
            </a:r>
            <a:endParaRPr lang="en-US" sz="4000" dirty="0"/>
          </a:p>
        </p:txBody>
      </p:sp>
    </p:spTree>
    <p:extLst>
      <p:ext uri="{BB962C8B-B14F-4D97-AF65-F5344CB8AC3E}">
        <p14:creationId xmlns:p14="http://schemas.microsoft.com/office/powerpoint/2010/main" val="4056145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A = 22.62</a:t>
            </a:r>
          </a:p>
          <a:p>
            <a:pPr marL="0" indent="0">
              <a:buNone/>
            </a:pPr>
            <a:r>
              <a:rPr lang="en-US" sz="4000" dirty="0" smtClean="0"/>
              <a:t>B = 67.38</a:t>
            </a:r>
          </a:p>
          <a:p>
            <a:pPr marL="0" indent="0">
              <a:buNone/>
            </a:pPr>
            <a:r>
              <a:rPr lang="en-US" sz="4000" dirty="0" smtClean="0"/>
              <a:t>M = 13</a:t>
            </a:r>
            <a:endParaRPr lang="en-US" sz="4000" dirty="0"/>
          </a:p>
        </p:txBody>
      </p:sp>
    </p:spTree>
    <p:extLst>
      <p:ext uri="{BB962C8B-B14F-4D97-AF65-F5344CB8AC3E}">
        <p14:creationId xmlns:p14="http://schemas.microsoft.com/office/powerpoint/2010/main" val="5867309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8. Solve this system by graphing, and then get an exact solution by using either substitution or elimination. </a:t>
            </a:r>
            <a:endParaRPr lang="en-US" sz="4000" dirty="0"/>
          </a:p>
        </p:txBody>
      </p:sp>
    </p:spTree>
    <p:extLst>
      <p:ext uri="{BB962C8B-B14F-4D97-AF65-F5344CB8AC3E}">
        <p14:creationId xmlns:p14="http://schemas.microsoft.com/office/powerpoint/2010/main" val="1307431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(-1/4, ½)</a:t>
            </a:r>
            <a:endParaRPr lang="en-US" sz="4000" dirty="0"/>
          </a:p>
        </p:txBody>
      </p:sp>
    </p:spTree>
    <p:extLst>
      <p:ext uri="{BB962C8B-B14F-4D97-AF65-F5344CB8AC3E}">
        <p14:creationId xmlns:p14="http://schemas.microsoft.com/office/powerpoint/2010/main" val="42101546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3. Maria finished with 180 percent of her original amount. If she finished with 7200, what was Maria's original amount?</a:t>
            </a:r>
            <a:endParaRPr lang="en-US" sz="4000" dirty="0"/>
          </a:p>
        </p:txBody>
      </p:sp>
    </p:spTree>
    <p:extLst>
      <p:ext uri="{BB962C8B-B14F-4D97-AF65-F5344CB8AC3E}">
        <p14:creationId xmlns:p14="http://schemas.microsoft.com/office/powerpoint/2010/main" val="16885976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4000</a:t>
            </a:r>
            <a:endParaRPr lang="en-US" sz="4000" dirty="0"/>
          </a:p>
        </p:txBody>
      </p:sp>
    </p:spTree>
    <p:extLst>
      <p:ext uri="{BB962C8B-B14F-4D97-AF65-F5344CB8AC3E}">
        <p14:creationId xmlns:p14="http://schemas.microsoft.com/office/powerpoint/2010/main" val="366792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11. Solve</a:t>
            </a:r>
            <a:endParaRPr lang="en-US" sz="4000" dirty="0"/>
          </a:p>
        </p:txBody>
      </p:sp>
    </p:spTree>
    <p:extLst>
      <p:ext uri="{BB962C8B-B14F-4D97-AF65-F5344CB8AC3E}">
        <p14:creationId xmlns:p14="http://schemas.microsoft.com/office/powerpoint/2010/main" val="9260582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0, 5, -4</a:t>
            </a:r>
            <a:endParaRPr lang="en-US" sz="4000" dirty="0"/>
          </a:p>
        </p:txBody>
      </p:sp>
    </p:spTree>
    <p:extLst>
      <p:ext uri="{BB962C8B-B14F-4D97-AF65-F5344CB8AC3E}">
        <p14:creationId xmlns:p14="http://schemas.microsoft.com/office/powerpoint/2010/main" val="12016516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7. Find a. </a:t>
            </a:r>
            <a:endParaRPr lang="en-US" sz="4000" dirty="0"/>
          </a:p>
        </p:txBody>
      </p:sp>
    </p:spTree>
    <p:extLst>
      <p:ext uri="{BB962C8B-B14F-4D97-AF65-F5344CB8AC3E}">
        <p14:creationId xmlns:p14="http://schemas.microsoft.com/office/powerpoint/2010/main" val="35300499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u="sng" dirty="0"/>
              <a:t> </a:t>
            </a:r>
            <a:r>
              <a:rPr lang="en-US" sz="4000" u="sng" dirty="0" smtClean="0"/>
              <a:t>   2cx    </a:t>
            </a:r>
            <a:r>
              <a:rPr lang="en-US" sz="4000" dirty="0" smtClean="0"/>
              <a:t> </a:t>
            </a:r>
          </a:p>
          <a:p>
            <a:pPr marL="0" indent="0">
              <a:buNone/>
            </a:pPr>
            <a:r>
              <a:rPr lang="en-US" sz="4000" dirty="0"/>
              <a:t> </a:t>
            </a:r>
            <a:r>
              <a:rPr lang="en-US" sz="4000" dirty="0" smtClean="0"/>
              <a:t>m + </a:t>
            </a:r>
            <a:r>
              <a:rPr lang="en-US" sz="4000" dirty="0" smtClean="0"/>
              <a:t>bx</a:t>
            </a:r>
            <a:endParaRPr lang="en-US" sz="4000" dirty="0"/>
          </a:p>
        </p:txBody>
      </p:sp>
    </p:spTree>
    <p:extLst>
      <p:ext uri="{BB962C8B-B14F-4D97-AF65-F5344CB8AC3E}">
        <p14:creationId xmlns:p14="http://schemas.microsoft.com/office/powerpoint/2010/main" val="59888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2. Jonathan has 136 coins in his collection of dimes and quarters. If the coins have a total value of $28, how many are dimes and how many are quarters?</a:t>
            </a:r>
          </a:p>
        </p:txBody>
      </p:sp>
    </p:spTree>
    <p:extLst>
      <p:ext uri="{BB962C8B-B14F-4D97-AF65-F5344CB8AC3E}">
        <p14:creationId xmlns:p14="http://schemas.microsoft.com/office/powerpoint/2010/main" val="19966949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10. Solve</a:t>
            </a:r>
            <a:endParaRPr lang="en-US" sz="4000" dirty="0"/>
          </a:p>
        </p:txBody>
      </p:sp>
    </p:spTree>
    <p:extLst>
      <p:ext uri="{BB962C8B-B14F-4D97-AF65-F5344CB8AC3E}">
        <p14:creationId xmlns:p14="http://schemas.microsoft.com/office/powerpoint/2010/main" val="32401381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-67/10</a:t>
            </a:r>
            <a:endParaRPr lang="en-US" sz="4000" dirty="0"/>
          </a:p>
        </p:txBody>
      </p:sp>
    </p:spTree>
    <p:extLst>
      <p:ext uri="{BB962C8B-B14F-4D97-AF65-F5344CB8AC3E}">
        <p14:creationId xmlns:p14="http://schemas.microsoft.com/office/powerpoint/2010/main" val="24219735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9. Solve</a:t>
            </a:r>
            <a:endParaRPr lang="en-US" sz="4000" dirty="0"/>
          </a:p>
        </p:txBody>
      </p:sp>
    </p:spTree>
    <p:extLst>
      <p:ext uri="{BB962C8B-B14F-4D97-AF65-F5344CB8AC3E}">
        <p14:creationId xmlns:p14="http://schemas.microsoft.com/office/powerpoint/2010/main" val="34861341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2/3 ± √14</a:t>
            </a:r>
            <a:endParaRPr lang="en-US" sz="4000" dirty="0"/>
          </a:p>
        </p:txBody>
      </p:sp>
    </p:spTree>
    <p:extLst>
      <p:ext uri="{BB962C8B-B14F-4D97-AF65-F5344CB8AC3E}">
        <p14:creationId xmlns:p14="http://schemas.microsoft.com/office/powerpoint/2010/main" val="2930733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12. Simplify</a:t>
            </a:r>
            <a:endParaRPr lang="en-US" sz="4000" dirty="0"/>
          </a:p>
        </p:txBody>
      </p:sp>
    </p:spTree>
    <p:extLst>
      <p:ext uri="{BB962C8B-B14F-4D97-AF65-F5344CB8AC3E}">
        <p14:creationId xmlns:p14="http://schemas.microsoft.com/office/powerpoint/2010/main" val="29161754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u="sng" dirty="0"/>
              <a:t> </a:t>
            </a:r>
            <a:r>
              <a:rPr lang="en-US" sz="4000" u="sng" dirty="0" smtClean="0"/>
              <a:t>x + 6 </a:t>
            </a:r>
            <a:r>
              <a:rPr lang="en-US" sz="4000" dirty="0" smtClean="0"/>
              <a:t> </a:t>
            </a:r>
          </a:p>
          <a:p>
            <a:pPr marL="0" indent="0">
              <a:buNone/>
            </a:pPr>
            <a:r>
              <a:rPr lang="en-US" sz="4000" dirty="0"/>
              <a:t> </a:t>
            </a:r>
            <a:r>
              <a:rPr lang="en-US" sz="4000" dirty="0" smtClean="0"/>
              <a:t>x – 3 </a:t>
            </a:r>
            <a:endParaRPr lang="en-US" sz="4000" dirty="0"/>
          </a:p>
        </p:txBody>
      </p:sp>
    </p:spTree>
    <p:extLst>
      <p:ext uri="{BB962C8B-B14F-4D97-AF65-F5344CB8AC3E}">
        <p14:creationId xmlns:p14="http://schemas.microsoft.com/office/powerpoint/2010/main" val="24058455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15. Simplify</a:t>
            </a:r>
            <a:endParaRPr lang="en-US" sz="4000" dirty="0"/>
          </a:p>
        </p:txBody>
      </p:sp>
    </p:spTree>
    <p:extLst>
      <p:ext uri="{BB962C8B-B14F-4D97-AF65-F5344CB8AC3E}">
        <p14:creationId xmlns:p14="http://schemas.microsoft.com/office/powerpoint/2010/main" val="35746312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a:t>2</a:t>
            </a:r>
            <a:r>
              <a:rPr lang="en-US" sz="4000" dirty="0" smtClean="0"/>
              <a:t> </a:t>
            </a:r>
            <a:endParaRPr lang="en-US" sz="4000" dirty="0"/>
          </a:p>
        </p:txBody>
      </p:sp>
      <p:sp>
        <p:nvSpPr>
          <p:cNvPr id="4" name="TextBox 3"/>
          <p:cNvSpPr txBox="1"/>
          <p:nvPr/>
        </p:nvSpPr>
        <p:spPr>
          <a:xfrm>
            <a:off x="947408" y="2640405"/>
            <a:ext cx="543739" cy="369332"/>
          </a:xfrm>
          <a:prstGeom prst="rect">
            <a:avLst/>
          </a:prstGeom>
          <a:noFill/>
        </p:spPr>
        <p:txBody>
          <a:bodyPr wrap="none" rtlCol="0">
            <a:spAutoFit/>
          </a:bodyPr>
          <a:lstStyle/>
          <a:p>
            <a:r>
              <a:rPr lang="en-US" dirty="0"/>
              <a:t>9</a:t>
            </a:r>
            <a:r>
              <a:rPr lang="en-US" dirty="0" smtClean="0"/>
              <a:t>/4</a:t>
            </a:r>
            <a:endParaRPr lang="en-US" dirty="0"/>
          </a:p>
        </p:txBody>
      </p:sp>
    </p:spTree>
    <p:extLst>
      <p:ext uri="{BB962C8B-B14F-4D97-AF65-F5344CB8AC3E}">
        <p14:creationId xmlns:p14="http://schemas.microsoft.com/office/powerpoint/2010/main" val="24790111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13. Simplify</a:t>
            </a:r>
            <a:endParaRPr lang="en-US" sz="4000" dirty="0"/>
          </a:p>
        </p:txBody>
      </p:sp>
    </p:spTree>
    <p:extLst>
      <p:ext uri="{BB962C8B-B14F-4D97-AF65-F5344CB8AC3E}">
        <p14:creationId xmlns:p14="http://schemas.microsoft.com/office/powerpoint/2010/main" val="35049323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-68√21/21</a:t>
            </a:r>
            <a:endParaRPr lang="en-US" sz="4000" dirty="0"/>
          </a:p>
        </p:txBody>
      </p:sp>
    </p:spTree>
    <p:extLst>
      <p:ext uri="{BB962C8B-B14F-4D97-AF65-F5344CB8AC3E}">
        <p14:creationId xmlns:p14="http://schemas.microsoft.com/office/powerpoint/2010/main" val="613165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96 Quarters</a:t>
            </a:r>
          </a:p>
          <a:p>
            <a:pPr marL="0" indent="0">
              <a:buNone/>
            </a:pPr>
            <a:r>
              <a:rPr lang="en-US" sz="4000" dirty="0" smtClean="0"/>
              <a:t>40 Dimes</a:t>
            </a:r>
          </a:p>
          <a:p>
            <a:pPr marL="0" indent="0">
              <a:buNone/>
            </a:pPr>
            <a:endParaRPr lang="en-US" sz="4000" dirty="0"/>
          </a:p>
        </p:txBody>
      </p:sp>
    </p:spTree>
    <p:extLst>
      <p:ext uri="{BB962C8B-B14F-4D97-AF65-F5344CB8AC3E}">
        <p14:creationId xmlns:p14="http://schemas.microsoft.com/office/powerpoint/2010/main" val="22561646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14. Simplify</a:t>
            </a:r>
            <a:endParaRPr lang="en-US" sz="4000" dirty="0"/>
          </a:p>
        </p:txBody>
      </p:sp>
    </p:spTree>
    <p:extLst>
      <p:ext uri="{BB962C8B-B14F-4D97-AF65-F5344CB8AC3E}">
        <p14:creationId xmlns:p14="http://schemas.microsoft.com/office/powerpoint/2010/main" val="23964591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a   x  </a:t>
            </a:r>
            <a:endParaRPr lang="en-US" sz="4000" dirty="0"/>
          </a:p>
        </p:txBody>
      </p:sp>
      <p:sp>
        <p:nvSpPr>
          <p:cNvPr id="4" name="TextBox 3"/>
          <p:cNvSpPr txBox="1"/>
          <p:nvPr/>
        </p:nvSpPr>
        <p:spPr>
          <a:xfrm>
            <a:off x="846619" y="2680717"/>
            <a:ext cx="1312228" cy="369332"/>
          </a:xfrm>
          <a:prstGeom prst="rect">
            <a:avLst/>
          </a:prstGeom>
          <a:noFill/>
        </p:spPr>
        <p:txBody>
          <a:bodyPr wrap="none" rtlCol="0">
            <a:spAutoFit/>
          </a:bodyPr>
          <a:lstStyle/>
          <a:p>
            <a:r>
              <a:rPr lang="en-US" dirty="0" smtClean="0"/>
              <a:t>17/6     5/3</a:t>
            </a:r>
            <a:endParaRPr lang="en-US" dirty="0"/>
          </a:p>
        </p:txBody>
      </p:sp>
    </p:spTree>
    <p:extLst>
      <p:ext uri="{BB962C8B-B14F-4D97-AF65-F5344CB8AC3E}">
        <p14:creationId xmlns:p14="http://schemas.microsoft.com/office/powerpoint/2010/main" val="27976203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16. Simplify</a:t>
            </a:r>
            <a:endParaRPr lang="en-US" sz="4000" dirty="0"/>
          </a:p>
        </p:txBody>
      </p:sp>
    </p:spTree>
    <p:extLst>
      <p:ext uri="{BB962C8B-B14F-4D97-AF65-F5344CB8AC3E}">
        <p14:creationId xmlns:p14="http://schemas.microsoft.com/office/powerpoint/2010/main" val="3398703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u="sng" dirty="0"/>
              <a:t> </a:t>
            </a:r>
            <a:r>
              <a:rPr lang="en-US" sz="4000" u="sng" dirty="0" smtClean="0"/>
              <a:t>2x + a  </a:t>
            </a:r>
            <a:r>
              <a:rPr lang="en-US" sz="4000" dirty="0" smtClean="0"/>
              <a:t> </a:t>
            </a:r>
          </a:p>
          <a:p>
            <a:pPr marL="0" indent="0">
              <a:buNone/>
            </a:pPr>
            <a:r>
              <a:rPr lang="en-US" sz="4000" dirty="0"/>
              <a:t> </a:t>
            </a:r>
            <a:r>
              <a:rPr lang="en-US" sz="4000" dirty="0" smtClean="0"/>
              <a:t>y – 3a </a:t>
            </a:r>
            <a:endParaRPr lang="en-US" sz="4000" dirty="0"/>
          </a:p>
        </p:txBody>
      </p:sp>
      <p:sp>
        <p:nvSpPr>
          <p:cNvPr id="4" name="TextBox 3"/>
          <p:cNvSpPr txBox="1"/>
          <p:nvPr/>
        </p:nvSpPr>
        <p:spPr>
          <a:xfrm>
            <a:off x="1310245" y="2721029"/>
            <a:ext cx="1126029" cy="646331"/>
          </a:xfrm>
          <a:prstGeom prst="rect">
            <a:avLst/>
          </a:prstGeom>
          <a:noFill/>
        </p:spPr>
        <p:txBody>
          <a:bodyPr wrap="none" rtlCol="0">
            <a:spAutoFit/>
          </a:bodyPr>
          <a:lstStyle/>
          <a:p>
            <a:r>
              <a:rPr lang="en-US" dirty="0" smtClean="0"/>
              <a:t>2            2</a:t>
            </a:r>
          </a:p>
          <a:p>
            <a:endParaRPr lang="en-US" dirty="0"/>
          </a:p>
        </p:txBody>
      </p:sp>
      <p:sp>
        <p:nvSpPr>
          <p:cNvPr id="5" name="TextBox 4"/>
          <p:cNvSpPr txBox="1"/>
          <p:nvPr/>
        </p:nvSpPr>
        <p:spPr>
          <a:xfrm>
            <a:off x="1048225" y="3547416"/>
            <a:ext cx="1302535" cy="369332"/>
          </a:xfrm>
          <a:prstGeom prst="rect">
            <a:avLst/>
          </a:prstGeom>
          <a:noFill/>
        </p:spPr>
        <p:txBody>
          <a:bodyPr wrap="none" rtlCol="0">
            <a:spAutoFit/>
          </a:bodyPr>
          <a:lstStyle/>
          <a:p>
            <a:r>
              <a:rPr lang="en-US" dirty="0" smtClean="0"/>
              <a:t>2               2</a:t>
            </a:r>
            <a:endParaRPr lang="en-US" dirty="0"/>
          </a:p>
        </p:txBody>
      </p:sp>
    </p:spTree>
    <p:extLst>
      <p:ext uri="{BB962C8B-B14F-4D97-AF65-F5344CB8AC3E}">
        <p14:creationId xmlns:p14="http://schemas.microsoft.com/office/powerpoint/2010/main" val="29164689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19. Find the equation of the line that passes through (3, -5) and is perpendicular to the line that passes through (7, -5) and (-2, -4). </a:t>
            </a:r>
            <a:endParaRPr lang="en-US" sz="4000" dirty="0"/>
          </a:p>
        </p:txBody>
      </p:sp>
    </p:spTree>
    <p:extLst>
      <p:ext uri="{BB962C8B-B14F-4D97-AF65-F5344CB8AC3E}">
        <p14:creationId xmlns:p14="http://schemas.microsoft.com/office/powerpoint/2010/main" val="42217690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a:t> </a:t>
            </a:r>
            <a:r>
              <a:rPr lang="en-US" sz="4000" dirty="0" smtClean="0"/>
              <a:t>y = 9x - 32</a:t>
            </a:r>
          </a:p>
        </p:txBody>
      </p:sp>
    </p:spTree>
    <p:extLst>
      <p:ext uri="{BB962C8B-B14F-4D97-AF65-F5344CB8AC3E}">
        <p14:creationId xmlns:p14="http://schemas.microsoft.com/office/powerpoint/2010/main" val="18760689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18. Estimate</a:t>
            </a:r>
            <a:endParaRPr lang="en-US" sz="4000" dirty="0"/>
          </a:p>
        </p:txBody>
      </p:sp>
    </p:spTree>
    <p:extLst>
      <p:ext uri="{BB962C8B-B14F-4D97-AF65-F5344CB8AC3E}">
        <p14:creationId xmlns:p14="http://schemas.microsoft.com/office/powerpoint/2010/main" val="41358320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8 x 10 </a:t>
            </a:r>
            <a:endParaRPr lang="en-US" sz="4000" dirty="0"/>
          </a:p>
        </p:txBody>
      </p:sp>
      <p:sp>
        <p:nvSpPr>
          <p:cNvPr id="4" name="TextBox 3"/>
          <p:cNvSpPr txBox="1"/>
          <p:nvPr/>
        </p:nvSpPr>
        <p:spPr>
          <a:xfrm>
            <a:off x="1935132" y="2660561"/>
            <a:ext cx="420007" cy="369332"/>
          </a:xfrm>
          <a:prstGeom prst="rect">
            <a:avLst/>
          </a:prstGeom>
          <a:noFill/>
        </p:spPr>
        <p:txBody>
          <a:bodyPr wrap="none" rtlCol="0">
            <a:spAutoFit/>
          </a:bodyPr>
          <a:lstStyle/>
          <a:p>
            <a:r>
              <a:rPr lang="en-US" dirty="0" smtClean="0"/>
              <a:t>27</a:t>
            </a:r>
            <a:endParaRPr lang="en-US" dirty="0"/>
          </a:p>
        </p:txBody>
      </p:sp>
    </p:spTree>
    <p:extLst>
      <p:ext uri="{BB962C8B-B14F-4D97-AF65-F5344CB8AC3E}">
        <p14:creationId xmlns:p14="http://schemas.microsoft.com/office/powerpoint/2010/main" val="5157112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20. Evaluate</a:t>
            </a:r>
            <a:endParaRPr lang="en-US" sz="4000" dirty="0"/>
          </a:p>
        </p:txBody>
      </p:sp>
    </p:spTree>
    <p:extLst>
      <p:ext uri="{BB962C8B-B14F-4D97-AF65-F5344CB8AC3E}">
        <p14:creationId xmlns:p14="http://schemas.microsoft.com/office/powerpoint/2010/main" val="29851560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23/72</a:t>
            </a:r>
            <a:endParaRPr lang="en-US" sz="4000" dirty="0"/>
          </a:p>
        </p:txBody>
      </p:sp>
    </p:spTree>
    <p:extLst>
      <p:ext uri="{BB962C8B-B14F-4D97-AF65-F5344CB8AC3E}">
        <p14:creationId xmlns:p14="http://schemas.microsoft.com/office/powerpoint/2010/main" val="3584909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sz="4000" dirty="0" smtClean="0"/>
              <a:t>4. Jolene and Samantha begin a trip from the same place at the same time. If Jolene’s speed is 40 mph and Samantha’s speed is 50 mph, how many hours will it take for Samantha to get 25 miles ahead?</a:t>
            </a:r>
            <a:endParaRPr lang="en-US" sz="4000" dirty="0"/>
          </a:p>
        </p:txBody>
      </p:sp>
    </p:spTree>
    <p:extLst>
      <p:ext uri="{BB962C8B-B14F-4D97-AF65-F5344CB8AC3E}">
        <p14:creationId xmlns:p14="http://schemas.microsoft.com/office/powerpoint/2010/main" val="17748709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17. Simplify</a:t>
            </a:r>
            <a:endParaRPr lang="en-US" sz="4000" dirty="0"/>
          </a:p>
        </p:txBody>
      </p:sp>
    </p:spTree>
    <p:extLst>
      <p:ext uri="{BB962C8B-B14F-4D97-AF65-F5344CB8AC3E}">
        <p14:creationId xmlns:p14="http://schemas.microsoft.com/office/powerpoint/2010/main" val="26794973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-8</a:t>
            </a:r>
            <a:endParaRPr lang="en-US" sz="4000" dirty="0"/>
          </a:p>
        </p:txBody>
      </p:sp>
    </p:spTree>
    <p:extLst>
      <p:ext uri="{BB962C8B-B14F-4D97-AF65-F5344CB8AC3E}">
        <p14:creationId xmlns:p14="http://schemas.microsoft.com/office/powerpoint/2010/main" val="3028908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2.5 hours</a:t>
            </a:r>
            <a:endParaRPr lang="en-US" sz="4000" dirty="0"/>
          </a:p>
        </p:txBody>
      </p:sp>
    </p:spTree>
    <p:extLst>
      <p:ext uri="{BB962C8B-B14F-4D97-AF65-F5344CB8AC3E}">
        <p14:creationId xmlns:p14="http://schemas.microsoft.com/office/powerpoint/2010/main" val="3162949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6. Find the missing parts of the triangle. </a:t>
            </a:r>
            <a:endParaRPr lang="en-US" sz="4000" dirty="0"/>
          </a:p>
        </p:txBody>
      </p:sp>
    </p:spTree>
    <p:extLst>
      <p:ext uri="{BB962C8B-B14F-4D97-AF65-F5344CB8AC3E}">
        <p14:creationId xmlns:p14="http://schemas.microsoft.com/office/powerpoint/2010/main" val="576443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C = 55</a:t>
            </a:r>
          </a:p>
          <a:p>
            <a:pPr marL="0" indent="0">
              <a:buNone/>
            </a:pPr>
            <a:r>
              <a:rPr lang="en-US" sz="4000" dirty="0" smtClean="0"/>
              <a:t>X = 2.80</a:t>
            </a:r>
          </a:p>
          <a:p>
            <a:pPr marL="0" indent="0">
              <a:buNone/>
            </a:pPr>
            <a:r>
              <a:rPr lang="en-US" sz="4000" dirty="0" smtClean="0"/>
              <a:t>Y = 4.88</a:t>
            </a:r>
          </a:p>
        </p:txBody>
      </p:sp>
    </p:spTree>
    <p:extLst>
      <p:ext uri="{BB962C8B-B14F-4D97-AF65-F5344CB8AC3E}">
        <p14:creationId xmlns:p14="http://schemas.microsoft.com/office/powerpoint/2010/main" val="1901065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1. The ratio of cassettes to compact discs is 10 to 3, and the number of cassettes is 10 less than 5 times the number of compact discs. How many cassettes are there?</a:t>
            </a:r>
            <a:endParaRPr lang="en-US" sz="4000" dirty="0"/>
          </a:p>
        </p:txBody>
      </p:sp>
    </p:spTree>
    <p:extLst>
      <p:ext uri="{BB962C8B-B14F-4D97-AF65-F5344CB8AC3E}">
        <p14:creationId xmlns:p14="http://schemas.microsoft.com/office/powerpoint/2010/main" val="40691461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20 cassettes</a:t>
            </a:r>
            <a:endParaRPr lang="en-US" sz="4000" dirty="0"/>
          </a:p>
        </p:txBody>
      </p:sp>
    </p:spTree>
    <p:extLst>
      <p:ext uri="{BB962C8B-B14F-4D97-AF65-F5344CB8AC3E}">
        <p14:creationId xmlns:p14="http://schemas.microsoft.com/office/powerpoint/2010/main" val="15924897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Story">
  <a:themeElements>
    <a:clrScheme name="Story">
      <a:dk1>
        <a:sysClr val="windowText" lastClr="000000"/>
      </a:dk1>
      <a:lt1>
        <a:sysClr val="window" lastClr="FFFFFF"/>
      </a:lt1>
      <a:dk2>
        <a:srgbClr val="212121"/>
      </a:dk2>
      <a:lt2>
        <a:srgbClr val="CDD4D7"/>
      </a:lt2>
      <a:accent1>
        <a:srgbClr val="1D86CD"/>
      </a:accent1>
      <a:accent2>
        <a:srgbClr val="732E9A"/>
      </a:accent2>
      <a:accent3>
        <a:srgbClr val="B50B1B"/>
      </a:accent3>
      <a:accent4>
        <a:srgbClr val="E8950E"/>
      </a:accent4>
      <a:accent5>
        <a:srgbClr val="55992B"/>
      </a:accent5>
      <a:accent6>
        <a:srgbClr val="2C9C89"/>
      </a:accent6>
      <a:hlink>
        <a:srgbClr val="EC4D4D"/>
      </a:hlink>
      <a:folHlink>
        <a:srgbClr val="F8CE8A"/>
      </a:folHlink>
    </a:clrScheme>
    <a:fontScheme name="Story">
      <a:majorFont>
        <a:latin typeface="Calisto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Story">
      <a:fillStyleLst>
        <a:solidFill>
          <a:schemeClr val="phClr"/>
        </a:solidFill>
        <a:blipFill rotWithShape="1">
          <a:blip xmlns:r="http://schemas.openxmlformats.org/officeDocument/2006/relationships" r:embed="rId1">
            <a:duotone>
              <a:schemeClr val="phClr">
                <a:shade val="10000"/>
                <a:satMod val="150000"/>
                <a:lumMod val="120000"/>
              </a:schemeClr>
              <a:schemeClr val="phClr">
                <a:satMod val="350000"/>
                <a:lumMod val="150000"/>
              </a:schemeClr>
            </a:duotone>
          </a:blip>
          <a:tile tx="0" ty="0" sx="20000" sy="20000" flip="none" algn="ctr"/>
        </a:blipFill>
        <a:gradFill rotWithShape="1">
          <a:gsLst>
            <a:gs pos="0">
              <a:schemeClr val="phClr">
                <a:shade val="20000"/>
                <a:satMod val="130000"/>
              </a:schemeClr>
            </a:gs>
            <a:gs pos="50000">
              <a:schemeClr val="phClr">
                <a:shade val="90000"/>
                <a:satMod val="130000"/>
              </a:schemeClr>
            </a:gs>
            <a:gs pos="100000">
              <a:schemeClr val="phClr">
                <a:shade val="100000"/>
                <a:satMod val="200000"/>
                <a:lumMod val="120000"/>
              </a:schemeClr>
            </a:gs>
          </a:gsLst>
          <a:lin ang="16200000" scaled="0"/>
        </a:gradFill>
      </a:fillStyleLst>
      <a:lnStyleLst>
        <a:ln w="6350" cap="flat" cmpd="sng" algn="ctr">
          <a:solidFill>
            <a:schemeClr val="phClr">
              <a:shade val="95000"/>
              <a:satMod val="105000"/>
            </a:schemeClr>
          </a:solidFill>
          <a:prstDash val="solid"/>
        </a:ln>
        <a:ln w="19050"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outerShdw blurRad="88900" dist="50800" dir="2100000" sx="104000" sy="104000" algn="br" rotWithShape="0">
              <a:srgbClr val="000000">
                <a:alpha val="55000"/>
              </a:srgbClr>
            </a:outerShdw>
          </a:effectLst>
        </a:effectStyle>
        <a:effectStyle>
          <a:effectLst>
            <a:outerShdw blurRad="127000" dist="63500" dir="5400000" sx="103000" sy="103000" rotWithShape="0">
              <a:srgbClr val="000000">
                <a:alpha val="75000"/>
              </a:srgbClr>
            </a:outerShdw>
          </a:effectLst>
          <a:scene3d>
            <a:camera prst="perspectiveFront" fov="3000000"/>
            <a:lightRig rig="balanced" dir="t">
              <a:rot lat="0" lon="0" rev="18000000"/>
            </a:lightRig>
          </a:scene3d>
          <a:sp3d prstMaterial="plastic">
            <a:bevelT w="254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2">
            <a:duotone>
              <a:schemeClr val="phClr">
                <a:shade val="10000"/>
                <a:satMod val="150000"/>
              </a:schemeClr>
              <a:schemeClr val="phClr">
                <a:tint val="60000"/>
                <a:satMod val="40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Story.thmx</Template>
  <TotalTime>25</TotalTime>
  <Words>413</Words>
  <Application>Microsoft Macintosh PowerPoint</Application>
  <PresentationFormat>On-screen Show (4:3)</PresentationFormat>
  <Paragraphs>74</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Story</vt:lpstr>
      <vt:lpstr>Test 5 Review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5 Review</dc:title>
  <dc:creator>Haley</dc:creator>
  <cp:lastModifiedBy>Haley</cp:lastModifiedBy>
  <cp:revision>3</cp:revision>
  <dcterms:created xsi:type="dcterms:W3CDTF">2015-11-16T18:41:32Z</dcterms:created>
  <dcterms:modified xsi:type="dcterms:W3CDTF">2015-11-16T19:07:03Z</dcterms:modified>
</cp:coreProperties>
</file>