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3" r:id="rId4"/>
    <p:sldId id="262" r:id="rId5"/>
    <p:sldId id="284" r:id="rId6"/>
    <p:sldId id="260" r:id="rId7"/>
    <p:sldId id="285" r:id="rId8"/>
    <p:sldId id="266" r:id="rId9"/>
    <p:sldId id="286" r:id="rId10"/>
    <p:sldId id="261" r:id="rId11"/>
    <p:sldId id="287" r:id="rId12"/>
    <p:sldId id="259" r:id="rId13"/>
    <p:sldId id="288" r:id="rId14"/>
    <p:sldId id="263" r:id="rId15"/>
    <p:sldId id="289" r:id="rId16"/>
    <p:sldId id="270" r:id="rId17"/>
    <p:sldId id="290" r:id="rId18"/>
    <p:sldId id="264" r:id="rId19"/>
    <p:sldId id="291" r:id="rId20"/>
    <p:sldId id="268" r:id="rId21"/>
    <p:sldId id="292" r:id="rId22"/>
    <p:sldId id="272" r:id="rId23"/>
    <p:sldId id="293" r:id="rId24"/>
    <p:sldId id="267" r:id="rId25"/>
    <p:sldId id="294" r:id="rId26"/>
    <p:sldId id="257" r:id="rId27"/>
    <p:sldId id="295" r:id="rId28"/>
    <p:sldId id="269" r:id="rId29"/>
    <p:sldId id="296" r:id="rId30"/>
    <p:sldId id="275" r:id="rId31"/>
    <p:sldId id="297" r:id="rId32"/>
    <p:sldId id="265" r:id="rId33"/>
    <p:sldId id="298" r:id="rId34"/>
    <p:sldId id="271" r:id="rId35"/>
    <p:sldId id="299" r:id="rId36"/>
    <p:sldId id="273" r:id="rId37"/>
    <p:sldId id="300" r:id="rId38"/>
    <p:sldId id="276" r:id="rId39"/>
    <p:sldId id="301" r:id="rId40"/>
    <p:sldId id="274" r:id="rId41"/>
    <p:sldId id="302" r:id="rId42"/>
    <p:sldId id="277" r:id="rId43"/>
    <p:sldId id="303" r:id="rId44"/>
    <p:sldId id="278" r:id="rId45"/>
    <p:sldId id="304" r:id="rId46"/>
    <p:sldId id="279" r:id="rId47"/>
    <p:sldId id="305" r:id="rId48"/>
    <p:sldId id="280" r:id="rId49"/>
    <p:sldId id="306" r:id="rId50"/>
    <p:sldId id="281" r:id="rId51"/>
    <p:sldId id="307" r:id="rId52"/>
    <p:sldId id="282" r:id="rId53"/>
    <p:sldId id="30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15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4/11/16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4/11/16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4/11/16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4/11/16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4/11/16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4/11/16</a:t>
            </a:fld>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 11 Review</a:t>
            </a:r>
            <a:endParaRPr lang="en-US" dirty="0"/>
          </a:p>
        </p:txBody>
      </p:sp>
    </p:spTree>
    <p:extLst>
      <p:ext uri="{BB962C8B-B14F-4D97-AF65-F5344CB8AC3E}">
        <p14:creationId xmlns:p14="http://schemas.microsoft.com/office/powerpoint/2010/main" val="107445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5. Solve</a:t>
            </a:r>
          </a:p>
          <a:p>
            <a:pPr marL="0" indent="0">
              <a:buNone/>
            </a:pPr>
            <a:r>
              <a:rPr lang="en-US" sz="4000" dirty="0"/>
              <a:t>	</a:t>
            </a:r>
            <a:r>
              <a:rPr lang="en-US" sz="4000" dirty="0" smtClean="0"/>
              <a:t>x + 2y + z = 7</a:t>
            </a:r>
          </a:p>
          <a:p>
            <a:pPr marL="0" indent="0">
              <a:buNone/>
            </a:pPr>
            <a:r>
              <a:rPr lang="en-US" sz="4000" dirty="0"/>
              <a:t>	</a:t>
            </a:r>
            <a:r>
              <a:rPr lang="en-US" sz="4000" dirty="0" smtClean="0"/>
              <a:t>3x – y + z = -12</a:t>
            </a:r>
          </a:p>
          <a:p>
            <a:pPr marL="0" indent="0">
              <a:buNone/>
            </a:pPr>
            <a:r>
              <a:rPr lang="en-US" sz="4000" dirty="0"/>
              <a:t>	</a:t>
            </a:r>
            <a:r>
              <a:rPr lang="en-US" sz="4000" dirty="0" smtClean="0"/>
              <a:t>4x + 3y – 2z = 9</a:t>
            </a:r>
            <a:endParaRPr lang="en-US" sz="4000" dirty="0"/>
          </a:p>
        </p:txBody>
      </p:sp>
    </p:spTree>
    <p:extLst>
      <p:ext uri="{BB962C8B-B14F-4D97-AF65-F5344CB8AC3E}">
        <p14:creationId xmlns:p14="http://schemas.microsoft.com/office/powerpoint/2010/main" val="414084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 5, -1)</a:t>
            </a:r>
            <a:endParaRPr lang="en-US" sz="4000" dirty="0"/>
          </a:p>
        </p:txBody>
      </p:sp>
    </p:spTree>
    <p:extLst>
      <p:ext uri="{BB962C8B-B14F-4D97-AF65-F5344CB8AC3E}">
        <p14:creationId xmlns:p14="http://schemas.microsoft.com/office/powerpoint/2010/main" val="271578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3. The sum of the digits of a two digit counting number is 15. if the digits are reversed, the new number is 9 more than the original number. What is the original number?</a:t>
            </a:r>
            <a:endParaRPr lang="en-US" sz="4000" dirty="0"/>
          </a:p>
        </p:txBody>
      </p:sp>
    </p:spTree>
    <p:extLst>
      <p:ext uri="{BB962C8B-B14F-4D97-AF65-F5344CB8AC3E}">
        <p14:creationId xmlns:p14="http://schemas.microsoft.com/office/powerpoint/2010/main" val="2112007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78</a:t>
            </a:r>
            <a:endParaRPr lang="en-US" sz="4000" dirty="0"/>
          </a:p>
        </p:txBody>
      </p:sp>
    </p:spTree>
    <p:extLst>
      <p:ext uri="{BB962C8B-B14F-4D97-AF65-F5344CB8AC3E}">
        <p14:creationId xmlns:p14="http://schemas.microsoft.com/office/powerpoint/2010/main" val="2012822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7. Show that 3.6123 is a rational number by writing it as a fraction of integers. </a:t>
            </a:r>
            <a:endParaRPr lang="en-US" sz="4000" dirty="0"/>
          </a:p>
        </p:txBody>
      </p:sp>
      <p:sp>
        <p:nvSpPr>
          <p:cNvPr id="4" name="TextBox 3"/>
          <p:cNvSpPr txBox="1"/>
          <p:nvPr/>
        </p:nvSpPr>
        <p:spPr>
          <a:xfrm>
            <a:off x="4332352" y="1669907"/>
            <a:ext cx="761747" cy="369332"/>
          </a:xfrm>
          <a:prstGeom prst="rect">
            <a:avLst/>
          </a:prstGeom>
          <a:noFill/>
        </p:spPr>
        <p:txBody>
          <a:bodyPr wrap="none" rtlCol="0">
            <a:spAutoFit/>
          </a:bodyPr>
          <a:lstStyle/>
          <a:p>
            <a:r>
              <a:rPr lang="en-US" dirty="0" smtClean="0"/>
              <a:t>_____</a:t>
            </a:r>
            <a:endParaRPr lang="en-US" dirty="0"/>
          </a:p>
        </p:txBody>
      </p:sp>
    </p:spTree>
    <p:extLst>
      <p:ext uri="{BB962C8B-B14F-4D97-AF65-F5344CB8AC3E}">
        <p14:creationId xmlns:p14="http://schemas.microsoft.com/office/powerpoint/2010/main" val="167098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12,029/3330</a:t>
            </a:r>
            <a:endParaRPr lang="en-US" sz="4000" dirty="0"/>
          </a:p>
        </p:txBody>
      </p:sp>
    </p:spTree>
    <p:extLst>
      <p:ext uri="{BB962C8B-B14F-4D97-AF65-F5344CB8AC3E}">
        <p14:creationId xmlns:p14="http://schemas.microsoft.com/office/powerpoint/2010/main" val="2845983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14. Find (f – h)(-3)</a:t>
            </a:r>
            <a:endParaRPr lang="en-US" sz="4000" dirty="0"/>
          </a:p>
        </p:txBody>
      </p:sp>
    </p:spTree>
    <p:extLst>
      <p:ext uri="{BB962C8B-B14F-4D97-AF65-F5344CB8AC3E}">
        <p14:creationId xmlns:p14="http://schemas.microsoft.com/office/powerpoint/2010/main" val="3460058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a:t>7</a:t>
            </a:r>
          </a:p>
        </p:txBody>
      </p:sp>
    </p:spTree>
    <p:extLst>
      <p:ext uri="{BB962C8B-B14F-4D97-AF65-F5344CB8AC3E}">
        <p14:creationId xmlns:p14="http://schemas.microsoft.com/office/powerpoint/2010/main" val="179754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8. Complete the square as an aid in graphing. </a:t>
            </a:r>
            <a:endParaRPr lang="en-US" sz="4000" dirty="0"/>
          </a:p>
        </p:txBody>
      </p:sp>
    </p:spTree>
    <p:extLst>
      <p:ext uri="{BB962C8B-B14F-4D97-AF65-F5344CB8AC3E}">
        <p14:creationId xmlns:p14="http://schemas.microsoft.com/office/powerpoint/2010/main" val="202856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y = (x + 1) – 2 </a:t>
            </a:r>
            <a:endParaRPr lang="en-US" sz="4000" dirty="0"/>
          </a:p>
        </p:txBody>
      </p:sp>
      <p:sp>
        <p:nvSpPr>
          <p:cNvPr id="4" name="TextBox 3"/>
          <p:cNvSpPr txBox="1"/>
          <p:nvPr/>
        </p:nvSpPr>
        <p:spPr>
          <a:xfrm>
            <a:off x="2888234" y="2639848"/>
            <a:ext cx="30233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46891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2. The weight of the carbon (C) in a quantity of C H </a:t>
            </a:r>
            <a:r>
              <a:rPr lang="en-US" sz="4000" dirty="0" smtClean="0"/>
              <a:t>Cl</a:t>
            </a:r>
            <a:r>
              <a:rPr lang="en-US" sz="4000" dirty="0" smtClean="0"/>
              <a:t> is 432 grams. What is the weight of the chlorine (</a:t>
            </a:r>
            <a:r>
              <a:rPr lang="en-US" sz="4000" dirty="0" smtClean="0"/>
              <a:t>Cl</a:t>
            </a:r>
            <a:r>
              <a:rPr lang="en-US" sz="4000" dirty="0" smtClean="0"/>
              <a:t>) in the compound? (C, 12; H, 1; </a:t>
            </a:r>
            <a:r>
              <a:rPr lang="en-US" sz="4000" dirty="0" smtClean="0"/>
              <a:t>Cl</a:t>
            </a:r>
            <a:r>
              <a:rPr lang="en-US" sz="4000" dirty="0" smtClean="0"/>
              <a:t>, 35)</a:t>
            </a:r>
            <a:endParaRPr lang="en-US" sz="4000" dirty="0"/>
          </a:p>
        </p:txBody>
      </p:sp>
      <p:sp>
        <p:nvSpPr>
          <p:cNvPr id="4" name="TextBox 3"/>
          <p:cNvSpPr txBox="1"/>
          <p:nvPr/>
        </p:nvSpPr>
        <p:spPr>
          <a:xfrm>
            <a:off x="3909075" y="2938698"/>
            <a:ext cx="1537876" cy="369332"/>
          </a:xfrm>
          <a:prstGeom prst="rect">
            <a:avLst/>
          </a:prstGeom>
          <a:noFill/>
        </p:spPr>
        <p:txBody>
          <a:bodyPr wrap="none" rtlCol="0">
            <a:spAutoFit/>
          </a:bodyPr>
          <a:lstStyle/>
          <a:p>
            <a:r>
              <a:rPr lang="en-US" dirty="0" smtClean="0"/>
              <a:t>3         3        5</a:t>
            </a:r>
            <a:endParaRPr lang="en-US" dirty="0"/>
          </a:p>
        </p:txBody>
      </p:sp>
    </p:spTree>
    <p:extLst>
      <p:ext uri="{BB962C8B-B14F-4D97-AF65-F5344CB8AC3E}">
        <p14:creationId xmlns:p14="http://schemas.microsoft.com/office/powerpoint/2010/main" val="400319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12. Factor</a:t>
            </a:r>
            <a:endParaRPr lang="en-US" sz="4000" dirty="0"/>
          </a:p>
        </p:txBody>
      </p:sp>
    </p:spTree>
    <p:extLst>
      <p:ext uri="{BB962C8B-B14F-4D97-AF65-F5344CB8AC3E}">
        <p14:creationId xmlns:p14="http://schemas.microsoft.com/office/powerpoint/2010/main" val="2522011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(4ac + x y )(16a c – 4ac x y + x y )</a:t>
            </a:r>
            <a:endParaRPr lang="en-US" sz="4000" dirty="0"/>
          </a:p>
        </p:txBody>
      </p:sp>
      <p:sp>
        <p:nvSpPr>
          <p:cNvPr id="4" name="TextBox 3"/>
          <p:cNvSpPr txBox="1"/>
          <p:nvPr/>
        </p:nvSpPr>
        <p:spPr>
          <a:xfrm>
            <a:off x="1518812" y="2689656"/>
            <a:ext cx="6538870" cy="369332"/>
          </a:xfrm>
          <a:prstGeom prst="rect">
            <a:avLst/>
          </a:prstGeom>
          <a:noFill/>
        </p:spPr>
        <p:txBody>
          <a:bodyPr wrap="none" rtlCol="0">
            <a:spAutoFit/>
          </a:bodyPr>
          <a:lstStyle/>
          <a:p>
            <a:r>
              <a:rPr lang="en-US" dirty="0" smtClean="0"/>
              <a:t>2              2     3                  2    4                    2    2     3             4     6</a:t>
            </a:r>
            <a:endParaRPr lang="en-US" dirty="0"/>
          </a:p>
        </p:txBody>
      </p:sp>
    </p:spTree>
    <p:extLst>
      <p:ext uri="{BB962C8B-B14F-4D97-AF65-F5344CB8AC3E}">
        <p14:creationId xmlns:p14="http://schemas.microsoft.com/office/powerpoint/2010/main" val="40082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16. Use unit multipliers to convert 600 milliliters per minute to liters per hour. </a:t>
            </a:r>
            <a:endParaRPr lang="en-US" sz="4000" dirty="0"/>
          </a:p>
        </p:txBody>
      </p:sp>
    </p:spTree>
    <p:extLst>
      <p:ext uri="{BB962C8B-B14F-4D97-AF65-F5344CB8AC3E}">
        <p14:creationId xmlns:p14="http://schemas.microsoft.com/office/powerpoint/2010/main" val="69987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600(60)/1000 L/</a:t>
            </a:r>
            <a:r>
              <a:rPr lang="en-US" sz="4000" dirty="0" smtClean="0"/>
              <a:t>hr</a:t>
            </a:r>
            <a:endParaRPr lang="en-US" sz="4000" dirty="0"/>
          </a:p>
        </p:txBody>
      </p:sp>
    </p:spTree>
    <p:extLst>
      <p:ext uri="{BB962C8B-B14F-4D97-AF65-F5344CB8AC3E}">
        <p14:creationId xmlns:p14="http://schemas.microsoft.com/office/powerpoint/2010/main" val="2337090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11. Solve </a:t>
            </a:r>
          </a:p>
          <a:p>
            <a:pPr marL="0" indent="0">
              <a:buNone/>
            </a:pPr>
            <a:r>
              <a:rPr lang="en-US" sz="4000" dirty="0"/>
              <a:t>	</a:t>
            </a:r>
            <a:r>
              <a:rPr lang="en-US" sz="4000" dirty="0" smtClean="0"/>
              <a:t>√x + 2 = √(x + 12)</a:t>
            </a:r>
            <a:endParaRPr lang="en-US" sz="4000" dirty="0"/>
          </a:p>
        </p:txBody>
      </p:sp>
    </p:spTree>
    <p:extLst>
      <p:ext uri="{BB962C8B-B14F-4D97-AF65-F5344CB8AC3E}">
        <p14:creationId xmlns:p14="http://schemas.microsoft.com/office/powerpoint/2010/main" val="1295861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X = 4</a:t>
            </a:r>
            <a:endParaRPr lang="en-US" sz="4000" dirty="0"/>
          </a:p>
        </p:txBody>
      </p:sp>
    </p:spTree>
    <p:extLst>
      <p:ext uri="{BB962C8B-B14F-4D97-AF65-F5344CB8AC3E}">
        <p14:creationId xmlns:p14="http://schemas.microsoft.com/office/powerpoint/2010/main" val="2492439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 The boat can travel 112 miles downstream in 4 hours but requires 6 hours to travel 48 miles upstream. What is the speed of the boat in still water, and what is the speed of the current?</a:t>
            </a:r>
            <a:endParaRPr lang="en-US" sz="4000" dirty="0"/>
          </a:p>
        </p:txBody>
      </p:sp>
    </p:spTree>
    <p:extLst>
      <p:ext uri="{BB962C8B-B14F-4D97-AF65-F5344CB8AC3E}">
        <p14:creationId xmlns:p14="http://schemas.microsoft.com/office/powerpoint/2010/main" val="3825689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B = 18</a:t>
            </a:r>
          </a:p>
          <a:p>
            <a:pPr marL="0" indent="0">
              <a:buNone/>
            </a:pPr>
            <a:r>
              <a:rPr lang="en-US" sz="4000" dirty="0" smtClean="0"/>
              <a:t>W = 10</a:t>
            </a:r>
            <a:endParaRPr lang="en-US" sz="4000" dirty="0"/>
          </a:p>
        </p:txBody>
      </p:sp>
    </p:spTree>
    <p:extLst>
      <p:ext uri="{BB962C8B-B14F-4D97-AF65-F5344CB8AC3E}">
        <p14:creationId xmlns:p14="http://schemas.microsoft.com/office/powerpoint/2010/main" val="3032494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13. Expand</a:t>
            </a:r>
            <a:endParaRPr lang="en-US" sz="4000" dirty="0"/>
          </a:p>
        </p:txBody>
      </p:sp>
    </p:spTree>
    <p:extLst>
      <p:ext uri="{BB962C8B-B14F-4D97-AF65-F5344CB8AC3E}">
        <p14:creationId xmlns:p14="http://schemas.microsoft.com/office/powerpoint/2010/main" val="2051517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a + 2a   c   + c </a:t>
            </a:r>
            <a:endParaRPr lang="en-US" sz="4000" dirty="0"/>
          </a:p>
        </p:txBody>
      </p:sp>
      <p:sp>
        <p:nvSpPr>
          <p:cNvPr id="4" name="TextBox 3"/>
          <p:cNvSpPr txBox="1"/>
          <p:nvPr/>
        </p:nvSpPr>
        <p:spPr>
          <a:xfrm>
            <a:off x="2016784" y="2714561"/>
            <a:ext cx="2258438" cy="369332"/>
          </a:xfrm>
          <a:prstGeom prst="rect">
            <a:avLst/>
          </a:prstGeom>
          <a:noFill/>
        </p:spPr>
        <p:txBody>
          <a:bodyPr wrap="none" rtlCol="0">
            <a:spAutoFit/>
          </a:bodyPr>
          <a:lstStyle/>
          <a:p>
            <a:r>
              <a:rPr lang="en-US" dirty="0" smtClean="0"/>
              <a:t>3/2     1/4            1/2</a:t>
            </a:r>
            <a:endParaRPr lang="en-US" dirty="0"/>
          </a:p>
        </p:txBody>
      </p:sp>
    </p:spTree>
    <p:extLst>
      <p:ext uri="{BB962C8B-B14F-4D97-AF65-F5344CB8AC3E}">
        <p14:creationId xmlns:p14="http://schemas.microsoft.com/office/powerpoint/2010/main" val="419727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Answer:</a:t>
            </a:r>
          </a:p>
          <a:p>
            <a:pPr marL="0" indent="0">
              <a:buNone/>
            </a:pPr>
            <a:r>
              <a:rPr lang="en-US" sz="4400" dirty="0" smtClean="0"/>
              <a:t>2100 g</a:t>
            </a:r>
            <a:endParaRPr lang="en-US" sz="4400" dirty="0"/>
          </a:p>
        </p:txBody>
      </p:sp>
    </p:spTree>
    <p:extLst>
      <p:ext uri="{BB962C8B-B14F-4D97-AF65-F5344CB8AC3E}">
        <p14:creationId xmlns:p14="http://schemas.microsoft.com/office/powerpoint/2010/main" val="943340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19. Simplify</a:t>
            </a:r>
            <a:endParaRPr lang="en-US" sz="4000" dirty="0"/>
          </a:p>
        </p:txBody>
      </p:sp>
    </p:spTree>
    <p:extLst>
      <p:ext uri="{BB962C8B-B14F-4D97-AF65-F5344CB8AC3E}">
        <p14:creationId xmlns:p14="http://schemas.microsoft.com/office/powerpoint/2010/main" val="3856894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a:t>2</a:t>
            </a:r>
          </a:p>
        </p:txBody>
      </p:sp>
      <p:sp>
        <p:nvSpPr>
          <p:cNvPr id="4" name="TextBox 3"/>
          <p:cNvSpPr txBox="1"/>
          <p:nvPr/>
        </p:nvSpPr>
        <p:spPr>
          <a:xfrm>
            <a:off x="971044" y="2590040"/>
            <a:ext cx="660194" cy="369332"/>
          </a:xfrm>
          <a:prstGeom prst="rect">
            <a:avLst/>
          </a:prstGeom>
          <a:noFill/>
        </p:spPr>
        <p:txBody>
          <a:bodyPr wrap="none" rtlCol="0">
            <a:spAutoFit/>
          </a:bodyPr>
          <a:lstStyle/>
          <a:p>
            <a:r>
              <a:rPr lang="en-US" dirty="0" smtClean="0"/>
              <a:t>9/10</a:t>
            </a:r>
            <a:endParaRPr lang="en-US" dirty="0"/>
          </a:p>
        </p:txBody>
      </p:sp>
    </p:spTree>
    <p:extLst>
      <p:ext uri="{BB962C8B-B14F-4D97-AF65-F5344CB8AC3E}">
        <p14:creationId xmlns:p14="http://schemas.microsoft.com/office/powerpoint/2010/main" val="3709712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9. Graph</a:t>
            </a:r>
          </a:p>
          <a:p>
            <a:pPr marL="0" indent="0">
              <a:buNone/>
            </a:pPr>
            <a:r>
              <a:rPr lang="en-US" sz="4000" dirty="0"/>
              <a:t>	</a:t>
            </a:r>
            <a:r>
              <a:rPr lang="en-US" sz="4000" dirty="0" smtClean="0"/>
              <a:t>4x &lt;-12</a:t>
            </a:r>
          </a:p>
          <a:p>
            <a:pPr marL="0" indent="0">
              <a:buNone/>
            </a:pPr>
            <a:r>
              <a:rPr lang="en-US" sz="4000" dirty="0"/>
              <a:t>	</a:t>
            </a:r>
            <a:r>
              <a:rPr lang="en-US" sz="4000" dirty="0" smtClean="0"/>
              <a:t>2x + y ≥ -4</a:t>
            </a:r>
            <a:endParaRPr lang="en-US" sz="4000" dirty="0"/>
          </a:p>
        </p:txBody>
      </p:sp>
    </p:spTree>
    <p:extLst>
      <p:ext uri="{BB962C8B-B14F-4D97-AF65-F5344CB8AC3E}">
        <p14:creationId xmlns:p14="http://schemas.microsoft.com/office/powerpoint/2010/main" val="3363262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See example</a:t>
            </a:r>
            <a:endParaRPr lang="en-US" sz="4000" dirty="0"/>
          </a:p>
        </p:txBody>
      </p:sp>
    </p:spTree>
    <p:extLst>
      <p:ext uri="{BB962C8B-B14F-4D97-AF65-F5344CB8AC3E}">
        <p14:creationId xmlns:p14="http://schemas.microsoft.com/office/powerpoint/2010/main" val="637922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15. Graph on a number line.</a:t>
            </a:r>
            <a:endParaRPr lang="en-US" sz="4000" dirty="0"/>
          </a:p>
        </p:txBody>
      </p:sp>
    </p:spTree>
    <p:extLst>
      <p:ext uri="{BB962C8B-B14F-4D97-AF65-F5344CB8AC3E}">
        <p14:creationId xmlns:p14="http://schemas.microsoft.com/office/powerpoint/2010/main" val="1573078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x ≤ 2 or x ≥ 3</a:t>
            </a:r>
            <a:endParaRPr lang="en-US" sz="4000" dirty="0"/>
          </a:p>
        </p:txBody>
      </p:sp>
    </p:spTree>
    <p:extLst>
      <p:ext uri="{BB962C8B-B14F-4D97-AF65-F5344CB8AC3E}">
        <p14:creationId xmlns:p14="http://schemas.microsoft.com/office/powerpoint/2010/main" val="403610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17. Solve</a:t>
            </a:r>
          </a:p>
          <a:p>
            <a:pPr marL="0" indent="0">
              <a:buNone/>
            </a:pPr>
            <a:r>
              <a:rPr lang="en-US" sz="4000" dirty="0"/>
              <a:t>	</a:t>
            </a:r>
            <a:r>
              <a:rPr lang="en-US" sz="4000" dirty="0" smtClean="0"/>
              <a:t>x + 3y = 7</a:t>
            </a:r>
          </a:p>
          <a:p>
            <a:pPr marL="0" indent="0">
              <a:buNone/>
            </a:pPr>
            <a:r>
              <a:rPr lang="en-US" sz="4000" dirty="0"/>
              <a:t>	</a:t>
            </a:r>
            <a:r>
              <a:rPr lang="en-US" sz="4000" dirty="0" smtClean="0"/>
              <a:t>xy</a:t>
            </a:r>
            <a:r>
              <a:rPr lang="en-US" sz="4000" dirty="0" smtClean="0"/>
              <a:t> = 2</a:t>
            </a:r>
            <a:endParaRPr lang="en-US" sz="4000" dirty="0"/>
          </a:p>
        </p:txBody>
      </p:sp>
    </p:spTree>
    <p:extLst>
      <p:ext uri="{BB962C8B-B14F-4D97-AF65-F5344CB8AC3E}">
        <p14:creationId xmlns:p14="http://schemas.microsoft.com/office/powerpoint/2010/main" val="459429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(1, 2)</a:t>
            </a:r>
          </a:p>
          <a:p>
            <a:pPr marL="0" indent="0">
              <a:buNone/>
            </a:pPr>
            <a:r>
              <a:rPr lang="en-US" sz="4000" dirty="0" smtClean="0"/>
              <a:t>(6, 1/3)</a:t>
            </a:r>
            <a:endParaRPr lang="en-US" sz="4000" dirty="0"/>
          </a:p>
        </p:txBody>
      </p:sp>
    </p:spTree>
    <p:extLst>
      <p:ext uri="{BB962C8B-B14F-4D97-AF65-F5344CB8AC3E}">
        <p14:creationId xmlns:p14="http://schemas.microsoft.com/office/powerpoint/2010/main" val="945084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20. Write -5R + 12U in polar form. </a:t>
            </a:r>
            <a:endParaRPr lang="en-US" sz="4000" dirty="0"/>
          </a:p>
        </p:txBody>
      </p:sp>
    </p:spTree>
    <p:extLst>
      <p:ext uri="{BB962C8B-B14F-4D97-AF65-F5344CB8AC3E}">
        <p14:creationId xmlns:p14="http://schemas.microsoft.com/office/powerpoint/2010/main" val="2228463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13&lt;112.62°</a:t>
            </a:r>
            <a:endParaRPr lang="en-US" sz="4000" dirty="0"/>
          </a:p>
        </p:txBody>
      </p:sp>
    </p:spTree>
    <p:extLst>
      <p:ext uri="{BB962C8B-B14F-4D97-AF65-F5344CB8AC3E}">
        <p14:creationId xmlns:p14="http://schemas.microsoft.com/office/powerpoint/2010/main" val="98808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6. Solve</a:t>
            </a:r>
          </a:p>
          <a:p>
            <a:pPr marL="0" indent="0">
              <a:buNone/>
            </a:pPr>
            <a:r>
              <a:rPr lang="en-US" sz="4000" dirty="0"/>
              <a:t>	</a:t>
            </a:r>
            <a:r>
              <a:rPr lang="en-US" sz="4000" dirty="0" smtClean="0"/>
              <a:t>3/5 x – 1/4 y = 7</a:t>
            </a:r>
          </a:p>
          <a:p>
            <a:pPr marL="0" indent="0">
              <a:buNone/>
            </a:pPr>
            <a:r>
              <a:rPr lang="en-US" sz="4000" dirty="0"/>
              <a:t>	</a:t>
            </a:r>
            <a:r>
              <a:rPr lang="en-US" sz="4000" dirty="0" smtClean="0"/>
              <a:t>0.08x + 0.05y = 1.6</a:t>
            </a:r>
            <a:endParaRPr lang="en-US" sz="4000" dirty="0"/>
          </a:p>
        </p:txBody>
      </p:sp>
    </p:spTree>
    <p:extLst>
      <p:ext uri="{BB962C8B-B14F-4D97-AF65-F5344CB8AC3E}">
        <p14:creationId xmlns:p14="http://schemas.microsoft.com/office/powerpoint/2010/main" val="4294121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18. Simplify</a:t>
            </a:r>
          </a:p>
        </p:txBody>
      </p:sp>
    </p:spTree>
    <p:extLst>
      <p:ext uri="{BB962C8B-B14F-4D97-AF65-F5344CB8AC3E}">
        <p14:creationId xmlns:p14="http://schemas.microsoft.com/office/powerpoint/2010/main" val="907430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11/10 – 7/10i</a:t>
            </a:r>
            <a:endParaRPr lang="en-US" sz="4000" dirty="0"/>
          </a:p>
        </p:txBody>
      </p:sp>
    </p:spTree>
    <p:extLst>
      <p:ext uri="{BB962C8B-B14F-4D97-AF65-F5344CB8AC3E}">
        <p14:creationId xmlns:p14="http://schemas.microsoft.com/office/powerpoint/2010/main" val="1910511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Jason purchased a tent from a wholesaler for $50 and then sold it in his wilderness store for $75. what was his markup as a percentage of his purchase price?</a:t>
            </a:r>
            <a:endParaRPr lang="en-US" sz="4000" dirty="0"/>
          </a:p>
        </p:txBody>
      </p:sp>
    </p:spTree>
    <p:extLst>
      <p:ext uri="{BB962C8B-B14F-4D97-AF65-F5344CB8AC3E}">
        <p14:creationId xmlns:p14="http://schemas.microsoft.com/office/powerpoint/2010/main" val="3218096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50%</a:t>
            </a:r>
            <a:endParaRPr lang="en-US" sz="4000" dirty="0"/>
          </a:p>
        </p:txBody>
      </p:sp>
    </p:spTree>
    <p:extLst>
      <p:ext uri="{BB962C8B-B14F-4D97-AF65-F5344CB8AC3E}">
        <p14:creationId xmlns:p14="http://schemas.microsoft.com/office/powerpoint/2010/main" val="29870249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Divide x + y by x + y.</a:t>
            </a:r>
            <a:endParaRPr lang="en-US" sz="4000" dirty="0"/>
          </a:p>
        </p:txBody>
      </p:sp>
      <p:sp>
        <p:nvSpPr>
          <p:cNvPr id="4" name="TextBox 3"/>
          <p:cNvSpPr txBox="1"/>
          <p:nvPr/>
        </p:nvSpPr>
        <p:spPr>
          <a:xfrm>
            <a:off x="2489857" y="1869141"/>
            <a:ext cx="1184865" cy="369332"/>
          </a:xfrm>
          <a:prstGeom prst="rect">
            <a:avLst/>
          </a:prstGeom>
          <a:noFill/>
        </p:spPr>
        <p:txBody>
          <a:bodyPr wrap="none" rtlCol="0">
            <a:spAutoFit/>
          </a:bodyPr>
          <a:lstStyle/>
          <a:p>
            <a:r>
              <a:rPr lang="en-US" dirty="0" smtClean="0"/>
              <a:t>3             3</a:t>
            </a:r>
            <a:endParaRPr lang="en-US" dirty="0"/>
          </a:p>
        </p:txBody>
      </p:sp>
    </p:spTree>
    <p:extLst>
      <p:ext uri="{BB962C8B-B14F-4D97-AF65-F5344CB8AC3E}">
        <p14:creationId xmlns:p14="http://schemas.microsoft.com/office/powerpoint/2010/main" val="3322519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x – </a:t>
            </a:r>
            <a:r>
              <a:rPr lang="en-US" sz="4000" dirty="0" smtClean="0"/>
              <a:t>xy</a:t>
            </a:r>
            <a:r>
              <a:rPr lang="en-US" sz="4000" dirty="0" smtClean="0"/>
              <a:t> + y</a:t>
            </a:r>
            <a:endParaRPr lang="en-US" sz="4000" dirty="0"/>
          </a:p>
        </p:txBody>
      </p:sp>
      <p:sp>
        <p:nvSpPr>
          <p:cNvPr id="4" name="TextBox 3"/>
          <p:cNvSpPr txBox="1"/>
          <p:nvPr/>
        </p:nvSpPr>
        <p:spPr>
          <a:xfrm>
            <a:off x="995943" y="2739465"/>
            <a:ext cx="2126228" cy="369332"/>
          </a:xfrm>
          <a:prstGeom prst="rect">
            <a:avLst/>
          </a:prstGeom>
          <a:noFill/>
        </p:spPr>
        <p:txBody>
          <a:bodyPr wrap="none" rtlCol="0">
            <a:spAutoFit/>
          </a:bodyPr>
          <a:lstStyle/>
          <a:p>
            <a:r>
              <a:rPr lang="en-US" dirty="0" smtClean="0"/>
              <a:t>2                             2</a:t>
            </a:r>
            <a:endParaRPr lang="en-US" dirty="0"/>
          </a:p>
        </p:txBody>
      </p:sp>
    </p:spTree>
    <p:extLst>
      <p:ext uri="{BB962C8B-B14F-4D97-AF65-F5344CB8AC3E}">
        <p14:creationId xmlns:p14="http://schemas.microsoft.com/office/powerpoint/2010/main" val="10428454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Find the number that is 1/3 of the way from 1 ¼ to 3 5/12.</a:t>
            </a:r>
            <a:endParaRPr lang="en-US" sz="4000" dirty="0"/>
          </a:p>
        </p:txBody>
      </p:sp>
    </p:spTree>
    <p:extLst>
      <p:ext uri="{BB962C8B-B14F-4D97-AF65-F5344CB8AC3E}">
        <p14:creationId xmlns:p14="http://schemas.microsoft.com/office/powerpoint/2010/main" val="740634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71/36</a:t>
            </a:r>
            <a:endParaRPr lang="en-US" sz="4000" dirty="0"/>
          </a:p>
        </p:txBody>
      </p:sp>
    </p:spTree>
    <p:extLst>
      <p:ext uri="{BB962C8B-B14F-4D97-AF65-F5344CB8AC3E}">
        <p14:creationId xmlns:p14="http://schemas.microsoft.com/office/powerpoint/2010/main" val="1253959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The speedboat traveled at a speed that was twice as fast as the yacht. The speedboat traveled 240 miles in one hour less than it took the yacht to travel 150 miles. What were the speed and time for both the speedboat and the yacht?</a:t>
            </a:r>
            <a:endParaRPr lang="en-US" sz="4000" dirty="0"/>
          </a:p>
        </p:txBody>
      </p:sp>
    </p:spTree>
    <p:extLst>
      <p:ext uri="{BB962C8B-B14F-4D97-AF65-F5344CB8AC3E}">
        <p14:creationId xmlns:p14="http://schemas.microsoft.com/office/powerpoint/2010/main" val="26375557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R = 30</a:t>
            </a:r>
          </a:p>
          <a:p>
            <a:pPr marL="0" indent="0">
              <a:buNone/>
            </a:pPr>
            <a:r>
              <a:rPr lang="en-US" sz="4000" dirty="0" smtClean="0"/>
              <a:t>R = 60</a:t>
            </a:r>
          </a:p>
          <a:p>
            <a:pPr marL="0" indent="0">
              <a:buNone/>
            </a:pPr>
            <a:r>
              <a:rPr lang="en-US" sz="4000" dirty="0" smtClean="0"/>
              <a:t>T = 5</a:t>
            </a:r>
          </a:p>
          <a:p>
            <a:pPr marL="0" indent="0">
              <a:buNone/>
            </a:pPr>
            <a:r>
              <a:rPr lang="en-US" sz="4000" dirty="0" smtClean="0"/>
              <a:t>T = 4</a:t>
            </a:r>
            <a:endParaRPr lang="en-US" sz="4000" dirty="0"/>
          </a:p>
        </p:txBody>
      </p:sp>
      <p:sp>
        <p:nvSpPr>
          <p:cNvPr id="4" name="TextBox 3"/>
          <p:cNvSpPr txBox="1"/>
          <p:nvPr/>
        </p:nvSpPr>
        <p:spPr>
          <a:xfrm>
            <a:off x="1020841" y="3137932"/>
            <a:ext cx="364202" cy="3139321"/>
          </a:xfrm>
          <a:prstGeom prst="rect">
            <a:avLst/>
          </a:prstGeom>
          <a:noFill/>
        </p:spPr>
        <p:txBody>
          <a:bodyPr wrap="none" rtlCol="0">
            <a:spAutoFit/>
          </a:bodyPr>
          <a:lstStyle/>
          <a:p>
            <a:r>
              <a:rPr lang="en-US" dirty="0" smtClean="0"/>
              <a:t>Y</a:t>
            </a:r>
          </a:p>
          <a:p>
            <a:endParaRPr lang="en-US" dirty="0"/>
          </a:p>
          <a:p>
            <a:endParaRPr lang="en-US" dirty="0" smtClean="0"/>
          </a:p>
          <a:p>
            <a:r>
              <a:rPr lang="en-US" dirty="0" smtClean="0"/>
              <a:t>S</a:t>
            </a:r>
          </a:p>
          <a:p>
            <a:endParaRPr lang="en-US" dirty="0"/>
          </a:p>
          <a:p>
            <a:endParaRPr lang="en-US" dirty="0" smtClean="0"/>
          </a:p>
          <a:p>
            <a:endParaRPr lang="en-US" dirty="0"/>
          </a:p>
          <a:p>
            <a:r>
              <a:rPr lang="en-US" dirty="0" smtClean="0"/>
              <a:t>Y</a:t>
            </a:r>
          </a:p>
          <a:p>
            <a:endParaRPr lang="en-US" dirty="0"/>
          </a:p>
          <a:p>
            <a:endParaRPr lang="en-US" dirty="0"/>
          </a:p>
          <a:p>
            <a:r>
              <a:rPr lang="en-US" dirty="0" smtClean="0"/>
              <a:t>S</a:t>
            </a:r>
            <a:endParaRPr lang="en-US" dirty="0"/>
          </a:p>
        </p:txBody>
      </p:sp>
    </p:spTree>
    <p:extLst>
      <p:ext uri="{BB962C8B-B14F-4D97-AF65-F5344CB8AC3E}">
        <p14:creationId xmlns:p14="http://schemas.microsoft.com/office/powerpoint/2010/main" val="301261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(15, 8)</a:t>
            </a:r>
            <a:endParaRPr lang="en-US" sz="4000" dirty="0"/>
          </a:p>
        </p:txBody>
      </p:sp>
    </p:spTree>
    <p:extLst>
      <p:ext uri="{BB962C8B-B14F-4D97-AF65-F5344CB8AC3E}">
        <p14:creationId xmlns:p14="http://schemas.microsoft.com/office/powerpoint/2010/main" val="624547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71648"/>
            <a:ext cx="7770813" cy="5254515"/>
          </a:xfrm>
        </p:spPr>
        <p:txBody>
          <a:bodyPr>
            <a:normAutofit/>
          </a:bodyPr>
          <a:lstStyle/>
          <a:p>
            <a:pPr marL="0" indent="0">
              <a:buNone/>
            </a:pPr>
            <a:r>
              <a:rPr lang="en-US" sz="4000" dirty="0" smtClean="0"/>
              <a:t>Which sets of ordered pairs designate functions?</a:t>
            </a:r>
          </a:p>
          <a:p>
            <a:pPr marL="742950" indent="-742950">
              <a:buAutoNum type="alphaLcParenR"/>
            </a:pPr>
            <a:r>
              <a:rPr lang="en-US" sz="4000" dirty="0" smtClean="0"/>
              <a:t>(1, 4), (2, 5), (3, 6), (1, 1)</a:t>
            </a:r>
          </a:p>
          <a:p>
            <a:pPr marL="742950" indent="-742950">
              <a:buAutoNum type="alphaLcParenR"/>
            </a:pPr>
            <a:r>
              <a:rPr lang="en-US" sz="4000" dirty="0" smtClean="0"/>
              <a:t>(-1, -3), (0, 0), (1, 0), (-3, 2)</a:t>
            </a:r>
          </a:p>
          <a:p>
            <a:pPr marL="742950" indent="-742950">
              <a:buAutoNum type="alphaLcParenR"/>
            </a:pPr>
            <a:r>
              <a:rPr lang="en-US" sz="4000" dirty="0" smtClean="0"/>
              <a:t>(0, 5), (5, 0), (4, 2), (3, 1)</a:t>
            </a:r>
          </a:p>
          <a:p>
            <a:pPr marL="742950" indent="-742950">
              <a:buAutoNum type="alphaLcParenR"/>
            </a:pPr>
            <a:r>
              <a:rPr lang="en-US" sz="4000" dirty="0" smtClean="0"/>
              <a:t>(3, 2), (5, 2), (7, 2), (2, 2)</a:t>
            </a:r>
            <a:endParaRPr lang="en-US" sz="4000" dirty="0"/>
          </a:p>
        </p:txBody>
      </p:sp>
    </p:spTree>
    <p:extLst>
      <p:ext uri="{BB962C8B-B14F-4D97-AF65-F5344CB8AC3E}">
        <p14:creationId xmlns:p14="http://schemas.microsoft.com/office/powerpoint/2010/main" val="1413364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b, c, and d are all functions. </a:t>
            </a:r>
            <a:endParaRPr lang="en-US" sz="4000" dirty="0"/>
          </a:p>
        </p:txBody>
      </p:sp>
    </p:spTree>
    <p:extLst>
      <p:ext uri="{BB962C8B-B14F-4D97-AF65-F5344CB8AC3E}">
        <p14:creationId xmlns:p14="http://schemas.microsoft.com/office/powerpoint/2010/main" val="18686606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Solve by factoring.</a:t>
            </a:r>
          </a:p>
          <a:p>
            <a:pPr marL="0" indent="0">
              <a:buNone/>
            </a:pPr>
            <a:r>
              <a:rPr lang="en-US" sz="4000" dirty="0"/>
              <a:t>	</a:t>
            </a:r>
            <a:r>
              <a:rPr lang="en-US" sz="4000" dirty="0" smtClean="0"/>
              <a:t>	3x – 13x + 12 = 0</a:t>
            </a:r>
            <a:endParaRPr lang="en-US" sz="4000" dirty="0"/>
          </a:p>
        </p:txBody>
      </p:sp>
      <p:sp>
        <p:nvSpPr>
          <p:cNvPr id="4" name="TextBox 3"/>
          <p:cNvSpPr txBox="1"/>
          <p:nvPr/>
        </p:nvSpPr>
        <p:spPr>
          <a:xfrm>
            <a:off x="3012727" y="2739464"/>
            <a:ext cx="302336"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40362979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4/3, 3</a:t>
            </a:r>
            <a:endParaRPr lang="en-US" sz="4000" dirty="0"/>
          </a:p>
        </p:txBody>
      </p:sp>
    </p:spTree>
    <p:extLst>
      <p:ext uri="{BB962C8B-B14F-4D97-AF65-F5344CB8AC3E}">
        <p14:creationId xmlns:p14="http://schemas.microsoft.com/office/powerpoint/2010/main" val="183459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4. Gomez Motors purchased an automobile for $12,000 and sold it for $15,000. what was the markup as a percentage o the purchase price, and what was the markup as a percentage of the selling price?</a:t>
            </a:r>
            <a:endParaRPr lang="en-US" sz="4000" dirty="0"/>
          </a:p>
        </p:txBody>
      </p:sp>
    </p:spTree>
    <p:extLst>
      <p:ext uri="{BB962C8B-B14F-4D97-AF65-F5344CB8AC3E}">
        <p14:creationId xmlns:p14="http://schemas.microsoft.com/office/powerpoint/2010/main" val="369699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25% of purchase price</a:t>
            </a:r>
          </a:p>
          <a:p>
            <a:pPr marL="0" indent="0">
              <a:buNone/>
            </a:pPr>
            <a:r>
              <a:rPr lang="en-US" sz="4000" dirty="0" smtClean="0"/>
              <a:t>20% of selling price</a:t>
            </a:r>
            <a:endParaRPr lang="en-US" sz="4000" dirty="0"/>
          </a:p>
        </p:txBody>
      </p:sp>
    </p:spTree>
    <p:extLst>
      <p:ext uri="{BB962C8B-B14F-4D97-AF65-F5344CB8AC3E}">
        <p14:creationId xmlns:p14="http://schemas.microsoft.com/office/powerpoint/2010/main" val="347690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10. Solve by factoring. </a:t>
            </a:r>
            <a:endParaRPr lang="en-US" sz="4000" dirty="0"/>
          </a:p>
        </p:txBody>
      </p:sp>
    </p:spTree>
    <p:extLst>
      <p:ext uri="{BB962C8B-B14F-4D97-AF65-F5344CB8AC3E}">
        <p14:creationId xmlns:p14="http://schemas.microsoft.com/office/powerpoint/2010/main" val="227553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0, -3/2, -3</a:t>
            </a:r>
            <a:endParaRPr lang="en-US" sz="4000" dirty="0"/>
          </a:p>
        </p:txBody>
      </p:sp>
    </p:spTree>
    <p:extLst>
      <p:ext uri="{BB962C8B-B14F-4D97-AF65-F5344CB8AC3E}">
        <p14:creationId xmlns:p14="http://schemas.microsoft.com/office/powerpoint/2010/main" val="4054077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33</TotalTime>
  <Words>749</Words>
  <Application>Microsoft Macintosh PowerPoint</Application>
  <PresentationFormat>On-screen Show (4:3)</PresentationFormat>
  <Paragraphs>120</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Story</vt:lpstr>
      <vt:lpstr>Test 11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11 Review</dc:title>
  <dc:creator>Haley</dc:creator>
  <cp:lastModifiedBy>Haley</cp:lastModifiedBy>
  <cp:revision>4</cp:revision>
  <dcterms:created xsi:type="dcterms:W3CDTF">2016-04-11T17:57:51Z</dcterms:created>
  <dcterms:modified xsi:type="dcterms:W3CDTF">2016-04-11T18:30:58Z</dcterms:modified>
</cp:coreProperties>
</file>