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9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50E4547C-8721-E741-835F-781F53A1DE92}" type="datetimeFigureOut">
              <a:rPr lang="en-US" smtClean="0"/>
              <a:t>2/16/16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03FA53-4585-3448-9EEB-B5BA9433A8A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4547C-8721-E741-835F-781F53A1DE92}" type="datetimeFigureOut">
              <a:rPr lang="en-US" smtClean="0"/>
              <a:t>2/16/16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03FA53-4585-3448-9EEB-B5BA9433A8AB}" type="slidenum">
              <a:rPr lang="en-US" smtClean="0"/>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0E4547C-8721-E741-835F-781F53A1DE92}" type="datetimeFigureOut">
              <a:rPr lang="en-US" smtClean="0"/>
              <a:t>2/16/16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03FA53-4585-3448-9EEB-B5BA9433A8AB}"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0E4547C-8721-E741-835F-781F53A1DE92}" type="datetimeFigureOut">
              <a:rPr lang="en-US" smtClean="0"/>
              <a:t>2/16/16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03FA53-4585-3448-9EEB-B5BA9433A8A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0E4547C-8721-E741-835F-781F53A1DE92}" type="datetimeFigureOut">
              <a:rPr lang="en-US" smtClean="0"/>
              <a:t>2/16/16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03FA53-4585-3448-9EEB-B5BA9433A8A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50E4547C-8721-E741-835F-781F53A1DE92}" type="datetimeFigureOut">
              <a:rPr lang="en-US" smtClean="0"/>
              <a:t>2/16/16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03FA53-4585-3448-9EEB-B5BA9433A8AB}" type="slidenum">
              <a:rPr lang="en-US" smtClean="0"/>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E4547C-8721-E741-835F-781F53A1DE92}" type="datetimeFigureOut">
              <a:rPr lang="en-US" smtClean="0"/>
              <a:t>2/16/16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03FA53-4585-3448-9EEB-B5BA9433A8A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0E4547C-8721-E741-835F-781F53A1DE92}" type="datetimeFigureOut">
              <a:rPr lang="en-US" smtClean="0"/>
              <a:t>2/16/16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03FA53-4585-3448-9EEB-B5BA9433A8A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50E4547C-8721-E741-835F-781F53A1DE92}" type="datetimeFigureOut">
              <a:rPr lang="en-US" smtClean="0"/>
              <a:t>2/16/16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703FA53-4585-3448-9EEB-B5BA9433A8A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0E4547C-8721-E741-835F-781F53A1DE92}" type="datetimeFigureOut">
              <a:rPr lang="en-US" smtClean="0"/>
              <a:t>2/16/16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703FA53-4585-3448-9EEB-B5BA9433A8A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4547C-8721-E741-835F-781F53A1DE92}" type="datetimeFigureOut">
              <a:rPr lang="en-US" smtClean="0"/>
              <a:t>2/16/16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703FA53-4585-3448-9EEB-B5BA9433A8A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4547C-8721-E741-835F-781F53A1DE92}" type="datetimeFigureOut">
              <a:rPr lang="en-US" smtClean="0"/>
              <a:t>2/16/16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03FA53-4585-3448-9EEB-B5BA9433A8A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50E4547C-8721-E741-835F-781F53A1DE92}" type="datetimeFigureOut">
              <a:rPr lang="en-US" smtClean="0"/>
              <a:t>2/16/16</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0703FA53-4585-3448-9EEB-B5BA9433A8A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523999"/>
            <a:ext cx="6498158" cy="2880691"/>
          </a:xfrm>
        </p:spPr>
        <p:txBody>
          <a:bodyPr/>
          <a:lstStyle/>
          <a:p>
            <a:r>
              <a:rPr lang="en-US" dirty="0" smtClean="0"/>
              <a:t>Lesson 88:</a:t>
            </a:r>
            <a:br>
              <a:rPr lang="en-US" dirty="0" smtClean="0"/>
            </a:br>
            <a:r>
              <a:rPr lang="en-US" dirty="0" smtClean="0"/>
              <a:t>The Distance Formula, The Relationship </a:t>
            </a:r>
            <a:br>
              <a:rPr lang="en-US" dirty="0" smtClean="0"/>
            </a:br>
            <a:r>
              <a:rPr lang="en-US" dirty="0" smtClean="0"/>
              <a:t>PV = </a:t>
            </a:r>
            <a:r>
              <a:rPr lang="en-US" dirty="0" smtClean="0"/>
              <a:t>nRT</a:t>
            </a:r>
            <a:endParaRPr lang="en-US" dirty="0"/>
          </a:p>
        </p:txBody>
      </p:sp>
    </p:spTree>
    <p:extLst>
      <p:ext uri="{BB962C8B-B14F-4D97-AF65-F5344CB8AC3E}">
        <p14:creationId xmlns:p14="http://schemas.microsoft.com/office/powerpoint/2010/main" val="808924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D = √106</a:t>
            </a:r>
            <a:endParaRPr lang="en-US" sz="4000" dirty="0"/>
          </a:p>
        </p:txBody>
      </p:sp>
    </p:spTree>
    <p:extLst>
      <p:ext uri="{BB962C8B-B14F-4D97-AF65-F5344CB8AC3E}">
        <p14:creationId xmlns:p14="http://schemas.microsoft.com/office/powerpoint/2010/main" val="4282258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512173"/>
            <a:ext cx="8042276" cy="5797802"/>
          </a:xfrm>
        </p:spPr>
        <p:txBody>
          <a:bodyPr>
            <a:normAutofit fontScale="85000" lnSpcReduction="10000"/>
          </a:bodyPr>
          <a:lstStyle/>
          <a:p>
            <a:pPr marL="0" indent="0">
              <a:buNone/>
            </a:pPr>
            <a:r>
              <a:rPr lang="en-US" sz="4000" dirty="0" smtClean="0"/>
              <a:t>Some people say that unfamiliar concepts are difficult concepts and that familiar concepts are easy concepts. These people have confused the words difficult and different. We have found that algebraic concepts that seem difficult at first are really just different, and they become familiar concepts after we have worked with them for a while. Thus, we can correctly say that algebra is not difficult – it is just different. </a:t>
            </a:r>
            <a:endParaRPr lang="en-US" sz="4000" dirty="0"/>
          </a:p>
        </p:txBody>
      </p:sp>
    </p:spTree>
    <p:extLst>
      <p:ext uri="{BB962C8B-B14F-4D97-AF65-F5344CB8AC3E}">
        <p14:creationId xmlns:p14="http://schemas.microsoft.com/office/powerpoint/2010/main" val="1070925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389252"/>
            <a:ext cx="8042276" cy="5554349"/>
          </a:xfrm>
        </p:spPr>
        <p:txBody>
          <a:bodyPr>
            <a:normAutofit fontScale="77500" lnSpcReduction="20000"/>
          </a:bodyPr>
          <a:lstStyle/>
          <a:p>
            <a:pPr marL="0" indent="0">
              <a:buNone/>
            </a:pPr>
            <a:r>
              <a:rPr lang="en-US" sz="4000" dirty="0" smtClean="0"/>
              <a:t>The same is true for chemistry, physics, and other sciences. This book was written to permit the student to develop a firm understanding of the foundations of algebra and geometry and to prepare for the concepts of advanced courses in mathematics and science. We have introduced some problems that will be encountered in chemistry. These problems are part mathematics and part chemistry. Their introduction at this level permits the mathematical part to be learned and allows some of the newness of these problems to rub off. </a:t>
            </a:r>
            <a:endParaRPr lang="en-US" sz="4000" dirty="0"/>
          </a:p>
        </p:txBody>
      </p:sp>
    </p:spTree>
    <p:extLst>
      <p:ext uri="{BB962C8B-B14F-4D97-AF65-F5344CB8AC3E}">
        <p14:creationId xmlns:p14="http://schemas.microsoft.com/office/powerpoint/2010/main" val="2574868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204869"/>
            <a:ext cx="8042276" cy="5738732"/>
          </a:xfrm>
        </p:spPr>
        <p:txBody>
          <a:bodyPr>
            <a:normAutofit fontScale="77500" lnSpcReduction="20000"/>
          </a:bodyPr>
          <a:lstStyle/>
          <a:p>
            <a:pPr marL="0" indent="0">
              <a:buNone/>
            </a:pPr>
            <a:r>
              <a:rPr lang="en-US" sz="4000" dirty="0" smtClean="0"/>
              <a:t>Another kinds of problem that will be encountered in both physics and chemistry uses the relationship</a:t>
            </a:r>
          </a:p>
          <a:p>
            <a:pPr marL="0" indent="0">
              <a:buNone/>
            </a:pPr>
            <a:r>
              <a:rPr lang="en-US" sz="4000" dirty="0"/>
              <a:t>	</a:t>
            </a:r>
            <a:r>
              <a:rPr lang="en-US" sz="4000" dirty="0" smtClean="0"/>
              <a:t>		PV = </a:t>
            </a:r>
            <a:r>
              <a:rPr lang="en-US" sz="4000" dirty="0" smtClean="0"/>
              <a:t>nRT</a:t>
            </a:r>
            <a:endParaRPr lang="en-US" sz="4000" dirty="0" smtClean="0"/>
          </a:p>
          <a:p>
            <a:pPr marL="0" indent="0">
              <a:buNone/>
            </a:pPr>
            <a:r>
              <a:rPr lang="en-US" sz="4000" dirty="0" smtClean="0"/>
              <a:t>To use this formula, values for four of the five variables must be given; the formula is then used to find the value of the variable that is unknown. The letter R stands for a constant whose value depends on the units used for the other variables. We will always use the units listed as follows for the other variables, and thus R will always be 0.0821. </a:t>
            </a:r>
            <a:endParaRPr lang="en-US" sz="4000" dirty="0"/>
          </a:p>
        </p:txBody>
      </p:sp>
    </p:spTree>
    <p:extLst>
      <p:ext uri="{BB962C8B-B14F-4D97-AF65-F5344CB8AC3E}">
        <p14:creationId xmlns:p14="http://schemas.microsoft.com/office/powerpoint/2010/main" val="515702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778503"/>
            <a:ext cx="8042276" cy="5165098"/>
          </a:xfrm>
        </p:spPr>
        <p:txBody>
          <a:bodyPr>
            <a:normAutofit fontScale="92500" lnSpcReduction="20000"/>
          </a:bodyPr>
          <a:lstStyle/>
          <a:p>
            <a:pPr marL="0" indent="0">
              <a:buNone/>
            </a:pPr>
            <a:r>
              <a:rPr lang="en-US" sz="4000" dirty="0" smtClean="0"/>
              <a:t>P = pressure in atmospheres</a:t>
            </a:r>
          </a:p>
          <a:p>
            <a:pPr marL="0" indent="0">
              <a:buNone/>
            </a:pPr>
            <a:r>
              <a:rPr lang="en-US" sz="4000" dirty="0" smtClean="0"/>
              <a:t>V = volume in liters</a:t>
            </a:r>
          </a:p>
          <a:p>
            <a:pPr marL="0" indent="0">
              <a:buNone/>
            </a:pPr>
            <a:r>
              <a:rPr lang="en-US" sz="4000" dirty="0" smtClean="0"/>
              <a:t>n = number of moles of gas</a:t>
            </a:r>
          </a:p>
          <a:p>
            <a:pPr marL="0" indent="0">
              <a:buNone/>
            </a:pPr>
            <a:r>
              <a:rPr lang="en-US" sz="4000" dirty="0" smtClean="0"/>
              <a:t>R = a constant (0.0821)</a:t>
            </a:r>
          </a:p>
          <a:p>
            <a:pPr marL="0" indent="0">
              <a:buNone/>
            </a:pPr>
            <a:r>
              <a:rPr lang="en-US" sz="4000" dirty="0" smtClean="0"/>
              <a:t>T = temperature in kelvins</a:t>
            </a:r>
          </a:p>
          <a:p>
            <a:pPr marL="0" indent="0">
              <a:buNone/>
            </a:pPr>
            <a:r>
              <a:rPr lang="en-US" sz="4000" dirty="0" smtClean="0"/>
              <a:t>We will not worry about the units. We will insert the numbers for the known values and then simplify. </a:t>
            </a:r>
            <a:endParaRPr lang="en-US" sz="4000" dirty="0"/>
          </a:p>
        </p:txBody>
      </p:sp>
    </p:spTree>
    <p:extLst>
      <p:ext uri="{BB962C8B-B14F-4D97-AF65-F5344CB8AC3E}">
        <p14:creationId xmlns:p14="http://schemas.microsoft.com/office/powerpoint/2010/main" val="1215649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sz="4000" dirty="0" smtClean="0"/>
              <a:t>Example:</a:t>
            </a:r>
          </a:p>
          <a:p>
            <a:pPr marL="0" indent="0">
              <a:buNone/>
            </a:pPr>
            <a:r>
              <a:rPr lang="en-US" sz="4000" dirty="0" smtClean="0"/>
              <a:t>Use the relationship PV = </a:t>
            </a:r>
            <a:r>
              <a:rPr lang="en-US" sz="4000" dirty="0" smtClean="0"/>
              <a:t>nRT</a:t>
            </a:r>
            <a:r>
              <a:rPr lang="en-US" sz="4000" dirty="0" smtClean="0"/>
              <a:t> to find the number of moles in an amount of gas when the temperature is 273 K, the pressure is 1 atmosphere, and the volume is 8 liters (R = 0.0821).</a:t>
            </a:r>
            <a:endParaRPr lang="en-US" sz="4000" dirty="0"/>
          </a:p>
        </p:txBody>
      </p:sp>
    </p:spTree>
    <p:extLst>
      <p:ext uri="{BB962C8B-B14F-4D97-AF65-F5344CB8AC3E}">
        <p14:creationId xmlns:p14="http://schemas.microsoft.com/office/powerpoint/2010/main" val="1130879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u="sng" dirty="0"/>
              <a:t> </a:t>
            </a:r>
            <a:r>
              <a:rPr lang="en-US" sz="4000" u="sng" dirty="0" smtClean="0"/>
              <a:t>     (1)(8)       </a:t>
            </a:r>
            <a:r>
              <a:rPr lang="en-US" sz="4000" dirty="0" smtClean="0"/>
              <a:t> </a:t>
            </a:r>
          </a:p>
          <a:p>
            <a:pPr marL="0" indent="0">
              <a:buNone/>
            </a:pPr>
            <a:r>
              <a:rPr lang="en-US" sz="4000" dirty="0" smtClean="0"/>
              <a:t>(0.0821)(273)</a:t>
            </a:r>
          </a:p>
          <a:p>
            <a:pPr marL="0" indent="0">
              <a:buNone/>
            </a:pPr>
            <a:r>
              <a:rPr lang="en-US" sz="4000" dirty="0" smtClean="0"/>
              <a:t>0.357 moles</a:t>
            </a:r>
            <a:endParaRPr lang="en-US" sz="4000" dirty="0"/>
          </a:p>
        </p:txBody>
      </p:sp>
    </p:spTree>
    <p:extLst>
      <p:ext uri="{BB962C8B-B14F-4D97-AF65-F5344CB8AC3E}">
        <p14:creationId xmlns:p14="http://schemas.microsoft.com/office/powerpoint/2010/main" val="3272951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Use the formula PV = </a:t>
            </a:r>
            <a:r>
              <a:rPr lang="en-US" sz="4000" dirty="0" smtClean="0"/>
              <a:t>nRT</a:t>
            </a:r>
            <a:r>
              <a:rPr lang="en-US" sz="4000" dirty="0" smtClean="0"/>
              <a:t> to find the volume of 0.832 moles of a gas at a pressure of 3 atmospheres and a temperature of 400 K (R = 0.0821).</a:t>
            </a:r>
            <a:endParaRPr lang="en-US" sz="4000" dirty="0"/>
          </a:p>
        </p:txBody>
      </p:sp>
    </p:spTree>
    <p:extLst>
      <p:ext uri="{BB962C8B-B14F-4D97-AF65-F5344CB8AC3E}">
        <p14:creationId xmlns:p14="http://schemas.microsoft.com/office/powerpoint/2010/main" val="2927262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V = 9.11 liters</a:t>
            </a:r>
            <a:endParaRPr lang="en-US" sz="4000" dirty="0"/>
          </a:p>
        </p:txBody>
      </p:sp>
    </p:spTree>
    <p:extLst>
      <p:ext uri="{BB962C8B-B14F-4D97-AF65-F5344CB8AC3E}">
        <p14:creationId xmlns:p14="http://schemas.microsoft.com/office/powerpoint/2010/main" val="3314721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HW: Lesson 88 #1-30</a:t>
            </a:r>
            <a:endParaRPr lang="en-US" sz="4000" dirty="0"/>
          </a:p>
        </p:txBody>
      </p:sp>
    </p:spTree>
    <p:extLst>
      <p:ext uri="{BB962C8B-B14F-4D97-AF65-F5344CB8AC3E}">
        <p14:creationId xmlns:p14="http://schemas.microsoft.com/office/powerpoint/2010/main" val="357956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471199"/>
            <a:ext cx="8042276" cy="3359857"/>
          </a:xfrm>
        </p:spPr>
        <p:txBody>
          <a:bodyPr>
            <a:normAutofit fontScale="92500" lnSpcReduction="10000"/>
          </a:bodyPr>
          <a:lstStyle/>
          <a:p>
            <a:pPr marL="0" indent="0">
              <a:buNone/>
            </a:pPr>
            <a:r>
              <a:rPr lang="en-US" sz="4000" dirty="0" smtClean="0"/>
              <a:t>In lesson 10 we discussed the fact that the square drawn on the hypotenuse of a right triangle has the same area as the sum of the areas of the squares drawn on the the other two sides. </a:t>
            </a:r>
            <a:endParaRPr lang="en-US" sz="4000" dirty="0"/>
          </a:p>
        </p:txBody>
      </p:sp>
      <p:pic>
        <p:nvPicPr>
          <p:cNvPr id="4" name="Picture 3"/>
          <p:cNvPicPr>
            <a:picLocks noChangeAspect="1"/>
          </p:cNvPicPr>
          <p:nvPr/>
        </p:nvPicPr>
        <p:blipFill>
          <a:blip r:embed="rId2"/>
          <a:stretch>
            <a:fillRect/>
          </a:stretch>
        </p:blipFill>
        <p:spPr>
          <a:xfrm>
            <a:off x="5288256" y="3429000"/>
            <a:ext cx="3606800" cy="3251200"/>
          </a:xfrm>
          <a:prstGeom prst="rect">
            <a:avLst/>
          </a:prstGeom>
        </p:spPr>
      </p:pic>
    </p:spTree>
    <p:extLst>
      <p:ext uri="{BB962C8B-B14F-4D97-AF65-F5344CB8AC3E}">
        <p14:creationId xmlns:p14="http://schemas.microsoft.com/office/powerpoint/2010/main" val="4103021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sz="4000" dirty="0" smtClean="0"/>
              <a:t>From this geometric approach, we can deduce the algebraic formula</a:t>
            </a:r>
          </a:p>
          <a:p>
            <a:pPr marL="0" indent="0">
              <a:buNone/>
            </a:pPr>
            <a:r>
              <a:rPr lang="en-US" sz="4000" dirty="0"/>
              <a:t>	</a:t>
            </a:r>
            <a:r>
              <a:rPr lang="en-US" sz="4000" dirty="0" smtClean="0"/>
              <a:t>		c = a + b</a:t>
            </a:r>
          </a:p>
          <a:p>
            <a:pPr marL="0" indent="0">
              <a:buNone/>
            </a:pPr>
            <a:r>
              <a:rPr lang="en-US" sz="4000" dirty="0" smtClean="0"/>
              <a:t>Where c is the length of the hypotenuse and a and b are the lengths of the other two sides. </a:t>
            </a:r>
            <a:endParaRPr lang="en-US" sz="4000" dirty="0"/>
          </a:p>
        </p:txBody>
      </p:sp>
      <p:sp>
        <p:nvSpPr>
          <p:cNvPr id="4" name="TextBox 3"/>
          <p:cNvSpPr txBox="1"/>
          <p:nvPr/>
        </p:nvSpPr>
        <p:spPr>
          <a:xfrm>
            <a:off x="3482453" y="2950118"/>
            <a:ext cx="2132314" cy="369332"/>
          </a:xfrm>
          <a:prstGeom prst="rect">
            <a:avLst/>
          </a:prstGeom>
          <a:noFill/>
        </p:spPr>
        <p:txBody>
          <a:bodyPr wrap="none" rtlCol="0">
            <a:spAutoFit/>
          </a:bodyPr>
          <a:lstStyle/>
          <a:p>
            <a:r>
              <a:rPr lang="en-US" dirty="0" smtClean="0"/>
              <a:t>2           2          2</a:t>
            </a:r>
            <a:endParaRPr lang="en-US" dirty="0"/>
          </a:p>
        </p:txBody>
      </p:sp>
    </p:spTree>
    <p:extLst>
      <p:ext uri="{BB962C8B-B14F-4D97-AF65-F5344CB8AC3E}">
        <p14:creationId xmlns:p14="http://schemas.microsoft.com/office/powerpoint/2010/main" val="601314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US" sz="4000" dirty="0" smtClean="0"/>
              <a:t>We have been using this formula to find the length of the missing side in a right triangle when the other two sides are given. If the distance between two points is required, we know that we can find the answer by graphing the points, drawing the triangle, and then using the algebraic form of this relationship, which is called the Pythagorean theorem. </a:t>
            </a:r>
            <a:endParaRPr lang="en-US" sz="4000" dirty="0"/>
          </a:p>
        </p:txBody>
      </p:sp>
    </p:spTree>
    <p:extLst>
      <p:ext uri="{BB962C8B-B14F-4D97-AF65-F5344CB8AC3E}">
        <p14:creationId xmlns:p14="http://schemas.microsoft.com/office/powerpoint/2010/main" val="984864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sz="4000" dirty="0" smtClean="0"/>
              <a:t>To find the distance between (4, -4) and (-2, 3), we first graph the points. Then we draw the triangle and find the lengths of the vertical and horizontal sides. </a:t>
            </a:r>
          </a:p>
          <a:p>
            <a:pPr marL="0" indent="0">
              <a:buNone/>
            </a:pPr>
            <a:r>
              <a:rPr lang="en-US" sz="4000" dirty="0" smtClean="0"/>
              <a:t>Now we use 6 for a and 7 for b and solve for c. </a:t>
            </a:r>
            <a:endParaRPr lang="en-US" sz="4000" dirty="0"/>
          </a:p>
        </p:txBody>
      </p:sp>
    </p:spTree>
    <p:extLst>
      <p:ext uri="{BB962C8B-B14F-4D97-AF65-F5344CB8AC3E}">
        <p14:creationId xmlns:p14="http://schemas.microsoft.com/office/powerpoint/2010/main" val="4151160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348278"/>
            <a:ext cx="8042276" cy="5595323"/>
          </a:xfrm>
        </p:spPr>
        <p:txBody>
          <a:bodyPr>
            <a:normAutofit fontScale="85000" lnSpcReduction="20000"/>
          </a:bodyPr>
          <a:lstStyle/>
          <a:p>
            <a:pPr marL="0" indent="0" algn="ctr">
              <a:buNone/>
            </a:pPr>
            <a:r>
              <a:rPr lang="en-US" sz="4000" dirty="0" smtClean="0"/>
              <a:t>c = 6 + 7</a:t>
            </a:r>
          </a:p>
          <a:p>
            <a:pPr marL="0" indent="0" algn="ctr">
              <a:buNone/>
            </a:pPr>
            <a:r>
              <a:rPr lang="en-US" sz="4000" dirty="0" smtClean="0"/>
              <a:t>c = √(6 + 7 )</a:t>
            </a:r>
          </a:p>
          <a:p>
            <a:pPr marL="0" indent="0" algn="ctr">
              <a:buNone/>
            </a:pPr>
            <a:r>
              <a:rPr lang="en-US" sz="4000" dirty="0" smtClean="0"/>
              <a:t>c = √85</a:t>
            </a:r>
          </a:p>
          <a:p>
            <a:pPr marL="0" indent="0">
              <a:buNone/>
            </a:pPr>
            <a:r>
              <a:rPr lang="en-US" sz="4000" dirty="0" smtClean="0"/>
              <a:t>We note that the length of the vertical side of the triangle is 7, which is the difference in the y coordinates of the points, +3 to -4 is a distance of 7, and that the length of the horizontal side of the triangle is 6, which is the difference in the x coordinates of the points, -2 to +4 is a distance of 6. </a:t>
            </a:r>
          </a:p>
        </p:txBody>
      </p:sp>
      <p:sp>
        <p:nvSpPr>
          <p:cNvPr id="4" name="TextBox 3"/>
          <p:cNvSpPr txBox="1"/>
          <p:nvPr/>
        </p:nvSpPr>
        <p:spPr>
          <a:xfrm>
            <a:off x="3728274" y="163612"/>
            <a:ext cx="2060179" cy="369332"/>
          </a:xfrm>
          <a:prstGeom prst="rect">
            <a:avLst/>
          </a:prstGeom>
          <a:noFill/>
        </p:spPr>
        <p:txBody>
          <a:bodyPr wrap="none" rtlCol="0">
            <a:spAutoFit/>
          </a:bodyPr>
          <a:lstStyle/>
          <a:p>
            <a:r>
              <a:rPr lang="en-US" dirty="0" smtClean="0"/>
              <a:t>2          2          2</a:t>
            </a:r>
            <a:endParaRPr lang="en-US" dirty="0"/>
          </a:p>
        </p:txBody>
      </p:sp>
      <p:sp>
        <p:nvSpPr>
          <p:cNvPr id="5" name="TextBox 4"/>
          <p:cNvSpPr txBox="1"/>
          <p:nvPr/>
        </p:nvSpPr>
        <p:spPr>
          <a:xfrm>
            <a:off x="4650099" y="839964"/>
            <a:ext cx="1194558" cy="369332"/>
          </a:xfrm>
          <a:prstGeom prst="rect">
            <a:avLst/>
          </a:prstGeom>
          <a:noFill/>
        </p:spPr>
        <p:txBody>
          <a:bodyPr wrap="none" rtlCol="0">
            <a:spAutoFit/>
          </a:bodyPr>
          <a:lstStyle/>
          <a:p>
            <a:r>
              <a:rPr lang="en-US" dirty="0" smtClean="0"/>
              <a:t>2          2</a:t>
            </a:r>
            <a:endParaRPr lang="en-US" dirty="0"/>
          </a:p>
        </p:txBody>
      </p:sp>
    </p:spTree>
    <p:extLst>
      <p:ext uri="{BB962C8B-B14F-4D97-AF65-F5344CB8AC3E}">
        <p14:creationId xmlns:p14="http://schemas.microsoft.com/office/powerpoint/2010/main" val="4184659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To develop a general formula for distance we will call the points point 1 with coordinates (x , y ) and point 2 with coordinates  (x , y ). Either point can be point 1. </a:t>
            </a:r>
            <a:endParaRPr lang="en-US" sz="4000" dirty="0"/>
          </a:p>
        </p:txBody>
      </p:sp>
      <p:sp>
        <p:nvSpPr>
          <p:cNvPr id="4" name="TextBox 3"/>
          <p:cNvSpPr txBox="1"/>
          <p:nvPr/>
        </p:nvSpPr>
        <p:spPr>
          <a:xfrm>
            <a:off x="6944420" y="3175474"/>
            <a:ext cx="1122423" cy="369332"/>
          </a:xfrm>
          <a:prstGeom prst="rect">
            <a:avLst/>
          </a:prstGeom>
          <a:noFill/>
        </p:spPr>
        <p:txBody>
          <a:bodyPr wrap="none" rtlCol="0">
            <a:spAutoFit/>
          </a:bodyPr>
          <a:lstStyle/>
          <a:p>
            <a:r>
              <a:rPr lang="en-US" dirty="0" smtClean="0"/>
              <a:t>1         1</a:t>
            </a:r>
            <a:endParaRPr lang="en-US" dirty="0"/>
          </a:p>
        </p:txBody>
      </p:sp>
      <p:sp>
        <p:nvSpPr>
          <p:cNvPr id="5" name="TextBox 4"/>
          <p:cNvSpPr txBox="1"/>
          <p:nvPr/>
        </p:nvSpPr>
        <p:spPr>
          <a:xfrm>
            <a:off x="942310" y="4425177"/>
            <a:ext cx="1122423" cy="369332"/>
          </a:xfrm>
          <a:prstGeom prst="rect">
            <a:avLst/>
          </a:prstGeom>
          <a:noFill/>
        </p:spPr>
        <p:txBody>
          <a:bodyPr wrap="none" rtlCol="0">
            <a:spAutoFit/>
          </a:bodyPr>
          <a:lstStyle/>
          <a:p>
            <a:r>
              <a:rPr lang="en-US" dirty="0" smtClean="0"/>
              <a:t>2         2</a:t>
            </a:r>
            <a:endParaRPr lang="en-US" dirty="0"/>
          </a:p>
        </p:txBody>
      </p:sp>
    </p:spTree>
    <p:extLst>
      <p:ext uri="{BB962C8B-B14F-4D97-AF65-F5344CB8AC3E}">
        <p14:creationId xmlns:p14="http://schemas.microsoft.com/office/powerpoint/2010/main" val="1277177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en-US" sz="4000" dirty="0" smtClean="0"/>
              <a:t>Thus, the distance between the points can be represented by </a:t>
            </a:r>
          </a:p>
          <a:p>
            <a:pPr marL="0" indent="0">
              <a:buNone/>
            </a:pPr>
            <a:r>
              <a:rPr lang="en-US" sz="4000" dirty="0"/>
              <a:t>	</a:t>
            </a:r>
            <a:r>
              <a:rPr lang="en-US" sz="4000" dirty="0" smtClean="0"/>
              <a:t>D = √(x – x ) + (y – y )</a:t>
            </a:r>
          </a:p>
          <a:p>
            <a:pPr marL="0" indent="0">
              <a:buNone/>
            </a:pPr>
            <a:r>
              <a:rPr lang="en-US" sz="4000" dirty="0" smtClean="0"/>
              <a:t>This is called the distance formula. It is simply an algebraic expression that says that the distance is the square root of the sum of the squares of the sides of the triangle. </a:t>
            </a:r>
            <a:endParaRPr lang="en-US" sz="4000" dirty="0"/>
          </a:p>
        </p:txBody>
      </p:sp>
      <p:sp>
        <p:nvSpPr>
          <p:cNvPr id="4" name="TextBox 3"/>
          <p:cNvSpPr txBox="1"/>
          <p:nvPr/>
        </p:nvSpPr>
        <p:spPr>
          <a:xfrm>
            <a:off x="2888388" y="3073039"/>
            <a:ext cx="2997936" cy="369332"/>
          </a:xfrm>
          <a:prstGeom prst="rect">
            <a:avLst/>
          </a:prstGeom>
          <a:noFill/>
        </p:spPr>
        <p:txBody>
          <a:bodyPr wrap="none" rtlCol="0">
            <a:spAutoFit/>
          </a:bodyPr>
          <a:lstStyle/>
          <a:p>
            <a:r>
              <a:rPr lang="en-US" dirty="0" smtClean="0"/>
              <a:t>1         2               1       2</a:t>
            </a:r>
            <a:endParaRPr lang="en-US" dirty="0"/>
          </a:p>
        </p:txBody>
      </p:sp>
      <p:sp>
        <p:nvSpPr>
          <p:cNvPr id="5" name="TextBox 4"/>
          <p:cNvSpPr txBox="1"/>
          <p:nvPr/>
        </p:nvSpPr>
        <p:spPr>
          <a:xfrm>
            <a:off x="3871669" y="2580786"/>
            <a:ext cx="2348720" cy="369332"/>
          </a:xfrm>
          <a:prstGeom prst="rect">
            <a:avLst/>
          </a:prstGeom>
          <a:noFill/>
        </p:spPr>
        <p:txBody>
          <a:bodyPr wrap="none" rtlCol="0">
            <a:spAutoFit/>
          </a:bodyPr>
          <a:lstStyle/>
          <a:p>
            <a:r>
              <a:rPr lang="en-US" dirty="0" smtClean="0"/>
              <a:t>2                          2</a:t>
            </a:r>
            <a:endParaRPr lang="en-US" dirty="0"/>
          </a:p>
        </p:txBody>
      </p:sp>
    </p:spTree>
    <p:extLst>
      <p:ext uri="{BB962C8B-B14F-4D97-AF65-F5344CB8AC3E}">
        <p14:creationId xmlns:p14="http://schemas.microsoft.com/office/powerpoint/2010/main" val="3348072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Use the distance formula to find the distance between (4, -2) and (-5, 3). </a:t>
            </a:r>
            <a:endParaRPr lang="en-US" sz="4000" dirty="0"/>
          </a:p>
        </p:txBody>
      </p:sp>
    </p:spTree>
    <p:extLst>
      <p:ext uri="{BB962C8B-B14F-4D97-AF65-F5344CB8AC3E}">
        <p14:creationId xmlns:p14="http://schemas.microsoft.com/office/powerpoint/2010/main" val="17736503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92</TotalTime>
  <Words>714</Words>
  <Application>Microsoft Macintosh PowerPoint</Application>
  <PresentationFormat>On-screen Show (4:3)</PresentationFormat>
  <Paragraphs>49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Breeze</vt:lpstr>
      <vt:lpstr>Lesson 88: The Distance Formula, The Relationship  PV = nRT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88: The Distance Formula, The Relationship  PV = nRT</dc:title>
  <dc:creator>Haley</dc:creator>
  <cp:lastModifiedBy>Haley</cp:lastModifiedBy>
  <cp:revision>5</cp:revision>
  <dcterms:created xsi:type="dcterms:W3CDTF">2016-02-16T16:25:32Z</dcterms:created>
  <dcterms:modified xsi:type="dcterms:W3CDTF">2016-02-16T17:58:02Z</dcterms:modified>
</cp:coreProperties>
</file>