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20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1/25/16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1/25/16</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1/25/16</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1/25/16</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1/25/16</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1/25/16</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1/25/16</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1/25/16</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1/25/16</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1/25/16</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1/25/16</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1/25/16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434"/>
            <a:ext cx="7772400" cy="5050752"/>
          </a:xfrm>
        </p:spPr>
        <p:txBody>
          <a:bodyPr/>
          <a:lstStyle/>
          <a:p>
            <a:r>
              <a:rPr lang="en-US" sz="6000" dirty="0" smtClean="0"/>
              <a:t>Lesson 81:</a:t>
            </a:r>
            <a:br>
              <a:rPr lang="en-US" sz="6000" dirty="0" smtClean="0"/>
            </a:br>
            <a:r>
              <a:rPr lang="en-US" sz="6000" dirty="0" smtClean="0"/>
              <a:t>Complex Numbers and Real Numbers, Products of Complex Conjugates, Division of Complex Numbers</a:t>
            </a:r>
            <a:endParaRPr lang="en-US" sz="6000" dirty="0"/>
          </a:p>
        </p:txBody>
      </p:sp>
    </p:spTree>
    <p:extLst>
      <p:ext uri="{BB962C8B-B14F-4D97-AF65-F5344CB8AC3E}">
        <p14:creationId xmlns:p14="http://schemas.microsoft.com/office/powerpoint/2010/main" val="59234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Simplify</a:t>
            </a:r>
          </a:p>
          <a:p>
            <a:pPr marL="0" indent="0">
              <a:buNone/>
            </a:pPr>
            <a:r>
              <a:rPr lang="en-US" sz="4000" dirty="0"/>
              <a:t>	</a:t>
            </a:r>
            <a:r>
              <a:rPr lang="en-US" sz="4000" dirty="0" smtClean="0"/>
              <a:t>		</a:t>
            </a:r>
            <a:r>
              <a:rPr lang="en-US" sz="4000" u="sng" dirty="0" smtClean="0"/>
              <a:t> 4 – 2i </a:t>
            </a:r>
            <a:r>
              <a:rPr lang="en-US" sz="4000" dirty="0" smtClean="0"/>
              <a:t> </a:t>
            </a:r>
          </a:p>
          <a:p>
            <a:pPr marL="0" indent="0">
              <a:buNone/>
            </a:pPr>
            <a:r>
              <a:rPr lang="en-US" sz="4000" dirty="0"/>
              <a:t>	</a:t>
            </a:r>
            <a:r>
              <a:rPr lang="en-US" sz="4000" dirty="0" smtClean="0"/>
              <a:t>		 2i – 3 </a:t>
            </a:r>
            <a:endParaRPr lang="en-US" sz="4000" dirty="0"/>
          </a:p>
        </p:txBody>
      </p:sp>
    </p:spTree>
    <p:extLst>
      <p:ext uri="{BB962C8B-B14F-4D97-AF65-F5344CB8AC3E}">
        <p14:creationId xmlns:p14="http://schemas.microsoft.com/office/powerpoint/2010/main" val="3963224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-16/13 – 2/13i</a:t>
            </a:r>
            <a:endParaRPr lang="en-US" sz="4000" dirty="0"/>
          </a:p>
        </p:txBody>
      </p:sp>
    </p:spTree>
    <p:extLst>
      <p:ext uri="{BB962C8B-B14F-4D97-AF65-F5344CB8AC3E}">
        <p14:creationId xmlns:p14="http://schemas.microsoft.com/office/powerpoint/2010/main" val="399583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81 #1-30</a:t>
            </a:r>
            <a:endParaRPr lang="en-US" sz="4000" dirty="0"/>
          </a:p>
        </p:txBody>
      </p:sp>
    </p:spTree>
    <p:extLst>
      <p:ext uri="{BB962C8B-B14F-4D97-AF65-F5344CB8AC3E}">
        <p14:creationId xmlns:p14="http://schemas.microsoft.com/office/powerpoint/2010/main" val="148211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5064"/>
            <a:ext cx="8229600" cy="5491099"/>
          </a:xfrm>
        </p:spPr>
        <p:txBody>
          <a:bodyPr>
            <a:normAutofit fontScale="85000" lnSpcReduction="10000"/>
          </a:bodyPr>
          <a:lstStyle/>
          <a:p>
            <a:pPr marL="0" indent="0">
              <a:buNone/>
            </a:pPr>
            <a:r>
              <a:rPr lang="en-US" sz="4000" dirty="0" smtClean="0"/>
              <a:t>A complex number is a number that has a real part and an imaginary part. When the real part is written first, we say that we have written the complex number in standard form. Thus, the general expression for a complex number in standard form is </a:t>
            </a:r>
          </a:p>
          <a:p>
            <a:pPr marL="0" indent="0">
              <a:buNone/>
            </a:pPr>
            <a:r>
              <a:rPr lang="en-US" sz="4000" dirty="0"/>
              <a:t>	</a:t>
            </a:r>
            <a:r>
              <a:rPr lang="en-US" sz="4000" dirty="0" smtClean="0"/>
              <a:t>		     a + bi</a:t>
            </a:r>
          </a:p>
          <a:p>
            <a:pPr marL="0" indent="0">
              <a:buNone/>
            </a:pPr>
            <a:r>
              <a:rPr lang="en-US" sz="4000" dirty="0" smtClean="0"/>
              <a:t>The letter a can be any real number and the letter b can be any real number. </a:t>
            </a:r>
            <a:endParaRPr lang="en-US" sz="4000" dirty="0"/>
          </a:p>
        </p:txBody>
      </p:sp>
    </p:spTree>
    <p:extLst>
      <p:ext uri="{BB962C8B-B14F-4D97-AF65-F5344CB8AC3E}">
        <p14:creationId xmlns:p14="http://schemas.microsoft.com/office/powerpoint/2010/main" val="32742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842"/>
            <a:ext cx="8229600" cy="5546322"/>
          </a:xfrm>
        </p:spPr>
        <p:txBody>
          <a:bodyPr>
            <a:normAutofit fontScale="85000" lnSpcReduction="10000"/>
          </a:bodyPr>
          <a:lstStyle/>
          <a:p>
            <a:pPr marL="0" indent="0">
              <a:buNone/>
            </a:pPr>
            <a:r>
              <a:rPr lang="en-US" sz="4000" dirty="0" smtClean="0"/>
              <a:t>If a equals zero, the number does not have a real part. If the coefficient of the imaginary part of a complex number is zero, we get a complex number that has only a real part. </a:t>
            </a:r>
          </a:p>
          <a:p>
            <a:pPr marL="0" indent="0">
              <a:buNone/>
            </a:pPr>
            <a:r>
              <a:rPr lang="en-US" sz="4000" dirty="0" smtClean="0"/>
              <a:t>Thus, we see that every real number is a complex number number whose imaginary part is zero, and every imaginary number is a complex number whose real part is zero. </a:t>
            </a:r>
            <a:endParaRPr lang="en-US" sz="4000" dirty="0"/>
          </a:p>
        </p:txBody>
      </p:sp>
    </p:spTree>
    <p:extLst>
      <p:ext uri="{BB962C8B-B14F-4D97-AF65-F5344CB8AC3E}">
        <p14:creationId xmlns:p14="http://schemas.microsoft.com/office/powerpoint/2010/main" val="381675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Thus, the set of real numbers is a subset of the set of complex numbers, and the set of imaginary numbers is also a subset of the set of complex numbers. </a:t>
            </a:r>
            <a:endParaRPr lang="en-US" sz="4000" dirty="0"/>
          </a:p>
        </p:txBody>
      </p:sp>
    </p:spTree>
    <p:extLst>
      <p:ext uri="{BB962C8B-B14F-4D97-AF65-F5344CB8AC3E}">
        <p14:creationId xmlns:p14="http://schemas.microsoft.com/office/powerpoint/2010/main" val="1003397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4000" dirty="0" smtClean="0"/>
              <a:t>The complex number</a:t>
            </a:r>
          </a:p>
          <a:p>
            <a:pPr marL="0" indent="0">
              <a:buNone/>
            </a:pPr>
            <a:r>
              <a:rPr lang="en-US" sz="4000" dirty="0"/>
              <a:t>	</a:t>
            </a:r>
            <a:r>
              <a:rPr lang="en-US" sz="4000" dirty="0" smtClean="0"/>
              <a:t>		</a:t>
            </a:r>
            <a:r>
              <a:rPr lang="en-US" sz="4000" u="sng" dirty="0"/>
              <a:t> </a:t>
            </a:r>
            <a:r>
              <a:rPr lang="en-US" sz="4000" u="sng" dirty="0" smtClean="0"/>
              <a:t>4 – 3i </a:t>
            </a:r>
            <a:r>
              <a:rPr lang="en-US" sz="4000" dirty="0" smtClean="0"/>
              <a:t> </a:t>
            </a:r>
          </a:p>
          <a:p>
            <a:pPr marL="0" indent="0">
              <a:buNone/>
            </a:pPr>
            <a:r>
              <a:rPr lang="en-US" sz="4000" dirty="0"/>
              <a:t>	</a:t>
            </a:r>
            <a:r>
              <a:rPr lang="en-US" sz="4000" dirty="0" smtClean="0"/>
              <a:t>		    5</a:t>
            </a:r>
          </a:p>
          <a:p>
            <a:pPr marL="0" indent="0">
              <a:buNone/>
            </a:pPr>
            <a:r>
              <a:rPr lang="en-US" sz="4000" dirty="0" smtClean="0"/>
              <a:t>Is not in standard form, because it is not in the form a + bi. However, it takes only a s light change to write it in standard form as</a:t>
            </a:r>
          </a:p>
          <a:p>
            <a:pPr marL="0" indent="0">
              <a:buNone/>
            </a:pPr>
            <a:r>
              <a:rPr lang="en-US" sz="4000" dirty="0"/>
              <a:t>	</a:t>
            </a:r>
            <a:r>
              <a:rPr lang="en-US" sz="4000" dirty="0" smtClean="0"/>
              <a:t>		4/5 – 3i/5</a:t>
            </a:r>
            <a:endParaRPr lang="en-US" sz="4000" dirty="0"/>
          </a:p>
        </p:txBody>
      </p:sp>
    </p:spTree>
    <p:extLst>
      <p:ext uri="{BB962C8B-B14F-4D97-AF65-F5344CB8AC3E}">
        <p14:creationId xmlns:p14="http://schemas.microsoft.com/office/powerpoint/2010/main" val="59848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If we encounter the expression</a:t>
            </a:r>
          </a:p>
          <a:p>
            <a:pPr marL="0" indent="0">
              <a:buNone/>
            </a:pPr>
            <a:r>
              <a:rPr lang="en-US" sz="4000" dirty="0"/>
              <a:t>	</a:t>
            </a:r>
            <a:r>
              <a:rPr lang="en-US" sz="4000" dirty="0" smtClean="0"/>
              <a:t>		</a:t>
            </a:r>
            <a:r>
              <a:rPr lang="en-US" sz="4000" u="sng" dirty="0" smtClean="0"/>
              <a:t> 2 + 3i </a:t>
            </a:r>
            <a:r>
              <a:rPr lang="en-US" sz="4000" dirty="0" smtClean="0"/>
              <a:t> </a:t>
            </a:r>
          </a:p>
          <a:p>
            <a:pPr marL="0" indent="0">
              <a:buNone/>
            </a:pPr>
            <a:r>
              <a:rPr lang="en-US" sz="4000" dirty="0"/>
              <a:t>	</a:t>
            </a:r>
            <a:r>
              <a:rPr lang="en-US" sz="4000" dirty="0" smtClean="0"/>
              <a:t>		 4 – 2i </a:t>
            </a:r>
          </a:p>
          <a:p>
            <a:pPr marL="0" indent="0">
              <a:buNone/>
            </a:pPr>
            <a:r>
              <a:rPr lang="en-US" sz="4000" dirty="0" smtClean="0"/>
              <a:t>We see that this notation indicates that 2 + 3i is to be divided by 4 – 2i. </a:t>
            </a:r>
            <a:endParaRPr lang="en-US" sz="4000" dirty="0"/>
          </a:p>
        </p:txBody>
      </p:sp>
    </p:spTree>
    <p:extLst>
      <p:ext uri="{BB962C8B-B14F-4D97-AF65-F5344CB8AC3E}">
        <p14:creationId xmlns:p14="http://schemas.microsoft.com/office/powerpoint/2010/main" val="96696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4618"/>
            <a:ext cx="8229600" cy="5601545"/>
          </a:xfrm>
        </p:spPr>
        <p:txBody>
          <a:bodyPr>
            <a:normAutofit fontScale="92500"/>
          </a:bodyPr>
          <a:lstStyle/>
          <a:p>
            <a:pPr marL="0" indent="0">
              <a:buNone/>
            </a:pPr>
            <a:r>
              <a:rPr lang="en-US" sz="4000" dirty="0" smtClean="0"/>
              <a:t>Unfortunately, there is no simple format or procedure that we can use to perform this division. However, we can change the form of the expression by multiplying above and below by the conjugate of the denominator. The resulting expression will have a denominator that is a real number. </a:t>
            </a:r>
            <a:endParaRPr lang="en-US" sz="4000" dirty="0"/>
          </a:p>
        </p:txBody>
      </p:sp>
    </p:spTree>
    <p:extLst>
      <p:ext uri="{BB962C8B-B14F-4D97-AF65-F5344CB8AC3E}">
        <p14:creationId xmlns:p14="http://schemas.microsoft.com/office/powerpoint/2010/main" val="189847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Simplify</a:t>
            </a:r>
          </a:p>
          <a:p>
            <a:pPr marL="0" indent="0">
              <a:buNone/>
            </a:pPr>
            <a:r>
              <a:rPr lang="en-US" sz="4000" dirty="0"/>
              <a:t>	</a:t>
            </a:r>
            <a:r>
              <a:rPr lang="en-US" sz="4000" dirty="0" smtClean="0"/>
              <a:t>		</a:t>
            </a:r>
            <a:r>
              <a:rPr lang="en-US" sz="4000" u="sng" dirty="0" smtClean="0"/>
              <a:t> 2 + 3i </a:t>
            </a:r>
            <a:r>
              <a:rPr lang="en-US" sz="4000" dirty="0" smtClean="0"/>
              <a:t> </a:t>
            </a:r>
          </a:p>
          <a:p>
            <a:pPr marL="0" indent="0">
              <a:buNone/>
            </a:pPr>
            <a:r>
              <a:rPr lang="en-US" sz="4000" dirty="0"/>
              <a:t>	</a:t>
            </a:r>
            <a:r>
              <a:rPr lang="en-US" sz="4000" dirty="0" smtClean="0"/>
              <a:t>		 4 – 2i </a:t>
            </a:r>
            <a:endParaRPr lang="en-US" sz="4000" dirty="0"/>
          </a:p>
        </p:txBody>
      </p:sp>
    </p:spTree>
    <p:extLst>
      <p:ext uri="{BB962C8B-B14F-4D97-AF65-F5344CB8AC3E}">
        <p14:creationId xmlns:p14="http://schemas.microsoft.com/office/powerpoint/2010/main" val="370946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1/10 + 4/5i</a:t>
            </a:r>
            <a:endParaRPr lang="en-US" sz="4000" dirty="0"/>
          </a:p>
        </p:txBody>
      </p:sp>
    </p:spTree>
    <p:extLst>
      <p:ext uri="{BB962C8B-B14F-4D97-AF65-F5344CB8AC3E}">
        <p14:creationId xmlns:p14="http://schemas.microsoft.com/office/powerpoint/2010/main" val="2569602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14</TotalTime>
  <Words>254</Words>
  <Application>Microsoft Macintosh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Lesson 81: Complex Numbers and Real Numbers, Products of Complex Conjugates, Division of Complex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81: Complex Numbers and Real Numbers, Products of Complex Conjugates, Division of Complex Numbers</dc:title>
  <dc:creator>Haley</dc:creator>
  <cp:lastModifiedBy>Haley</cp:lastModifiedBy>
  <cp:revision>2</cp:revision>
  <dcterms:created xsi:type="dcterms:W3CDTF">2016-01-25T22:10:16Z</dcterms:created>
  <dcterms:modified xsi:type="dcterms:W3CDTF">2016-01-25T22:24:27Z</dcterms:modified>
</cp:coreProperties>
</file>