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0" d="100"/>
          <a:sy n="70" d="100"/>
        </p:scale>
        <p:origin x="-1344"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4AF466F-BDA4-4F18-9C7B-FF0A9A1B0E80}" type="datetime1">
              <a:rPr lang="en-US" smtClean="0"/>
              <a:pPr/>
              <a:t>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FB4290-6522-4139-852E-05BD9E7F0D2E}" type="datetime1">
              <a:rPr lang="en-US" smtClean="0"/>
              <a:pPr/>
              <a:t>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B955F9-81EA-47C5-8059-9E5C2B437C70}" type="datetime1">
              <a:rPr lang="en-US" smtClean="0"/>
              <a:pPr/>
              <a:t>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EF607B-A47E-422C-9BEF-122CCDB7C526}" type="datetime1">
              <a:rPr lang="en-US" smtClean="0"/>
              <a:pPr/>
              <a:t>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A9A7CB-BEE6-4F99-898E-913F06E8E125}" type="datetime1">
              <a:rPr lang="en-US" smtClean="0"/>
              <a:pPr/>
              <a:t>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EE300C-6FC5-4FC3-AF1A-075E4F50620D}" type="datetime1">
              <a:rPr lang="en-US" smtClean="0"/>
              <a:pPr/>
              <a:t>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50D295D-4A77-4DEB-B04C-9F4282A8BC04}" type="datetime1">
              <a:rPr lang="en-US" smtClean="0"/>
              <a:pPr/>
              <a:t>8/20/15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B28685-4D0C-42D5-8013-B5904CD1FCBC}" type="datetime1">
              <a:rPr lang="en-US" smtClean="0"/>
              <a:pPr/>
              <a:t>8/20/15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F226C0-9885-4BA9-BBFA-A52CBFEBB775}" type="datetime1">
              <a:rPr lang="en-US" smtClean="0"/>
              <a:pPr/>
              <a:t>8/20/15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EE1B38-C5EB-4D66-9137-0AFE9CDEDE8F}" type="datetime1">
              <a:rPr lang="en-US" smtClean="0"/>
              <a:pPr/>
              <a:t>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dirty="0"/>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327B613C-1AD7-49D3-885D-F654C5CDBAA6}" type="datetime1">
              <a:rPr lang="en-US" smtClean="0"/>
              <a:pPr/>
              <a:t>8/20/15</a:t>
            </a:fld>
            <a:endParaRPr lang="en-US" dirty="0"/>
          </a:p>
        </p:txBody>
      </p:sp>
      <p:sp>
        <p:nvSpPr>
          <p:cNvPr id="9" name="Slide Number Placeholder 8"/>
          <p:cNvSpPr>
            <a:spLocks noGrp="1"/>
          </p:cNvSpPr>
          <p:nvPr>
            <p:ph type="sldNum" sz="quarter" idx="11"/>
          </p:nvPr>
        </p:nvSpPr>
        <p:spPr/>
        <p:txBody>
          <a:bodyPr/>
          <a:lstStyle/>
          <a:p>
            <a:fld id="{6E2D2B3B-882E-40F3-A32F-6DD516915044}"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E2D2B3B-882E-40F3-A32F-6DD516915044}" type="slidenum">
              <a:rPr lang="en-US" smtClean="0"/>
              <a:pPr/>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27B613C-1AD7-49D3-885D-F654C5CDBAA6}" type="datetime1">
              <a:rPr lang="en-US" smtClean="0"/>
              <a:pPr/>
              <a:t>8/20/15</a:t>
            </a:fld>
            <a:endParaRPr lang="en-US" dirty="0"/>
          </a:p>
        </p:txBody>
      </p:sp>
    </p:spTree>
  </p:cSld>
  <p:clrMap bg1="lt1" tx1="dk1" bg2="lt2" tx2="dk2" accent1="accent1" accent2="accent2" accent3="accent3" accent4="accent4" accent5="accent5" accent6="accent6" hlink="hlink" folHlink="folHlink"/>
  <p:sldLayoutIdLst>
    <p:sldLayoutId id="2147483951" r:id="rId1"/>
    <p:sldLayoutId id="2147483952" r:id="rId2"/>
    <p:sldLayoutId id="2147483953" r:id="rId3"/>
    <p:sldLayoutId id="2147483954" r:id="rId4"/>
    <p:sldLayoutId id="2147483955" r:id="rId5"/>
    <p:sldLayoutId id="2147483956" r:id="rId6"/>
    <p:sldLayoutId id="2147483957" r:id="rId7"/>
    <p:sldLayoutId id="2147483958" r:id="rId8"/>
    <p:sldLayoutId id="2147483959" r:id="rId9"/>
    <p:sldLayoutId id="2147483960" r:id="rId10"/>
    <p:sldLayoutId id="2147483961" r:id="rId11"/>
  </p:sldLayoutIdLst>
  <p:hf sldNum="0"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Lesson 7:</a:t>
            </a:r>
            <a:br>
              <a:rPr lang="en-US" dirty="0" smtClean="0"/>
            </a:br>
            <a:r>
              <a:rPr lang="en-US" dirty="0" smtClean="0"/>
              <a:t>Percent, Equations from Geometry</a:t>
            </a:r>
            <a:endParaRPr lang="en-US" dirty="0"/>
          </a:p>
        </p:txBody>
      </p:sp>
    </p:spTree>
    <p:extLst>
      <p:ext uri="{BB962C8B-B14F-4D97-AF65-F5344CB8AC3E}">
        <p14:creationId xmlns:p14="http://schemas.microsoft.com/office/powerpoint/2010/main" val="123091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114300" indent="0">
              <a:buNone/>
            </a:pPr>
            <a:r>
              <a:rPr lang="en-US" sz="4000" dirty="0" smtClean="0"/>
              <a:t>We can devise problems that let us practice working with geometric concepts and that also let us practice solving equations. Please note that when we write the equations, we do not have to use the degree symbol. </a:t>
            </a:r>
          </a:p>
          <a:p>
            <a:pPr marL="114300" indent="0">
              <a:buNone/>
            </a:pPr>
            <a:r>
              <a:rPr lang="en-US" sz="4000" dirty="0" smtClean="0"/>
              <a:t>If A° + 10° = 14° then A + 10 = 14.</a:t>
            </a:r>
            <a:endParaRPr lang="en-US" sz="4000" dirty="0"/>
          </a:p>
        </p:txBody>
      </p:sp>
    </p:spTree>
    <p:extLst>
      <p:ext uri="{BB962C8B-B14F-4D97-AF65-F5344CB8AC3E}">
        <p14:creationId xmlns:p14="http://schemas.microsoft.com/office/powerpoint/2010/main" val="20026028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114300" indent="0">
              <a:buNone/>
            </a:pPr>
            <a:r>
              <a:rPr lang="en-US" sz="4000" dirty="0" smtClean="0"/>
              <a:t>Example:</a:t>
            </a:r>
          </a:p>
          <a:p>
            <a:pPr marL="114300" indent="0">
              <a:buNone/>
            </a:pPr>
            <a:r>
              <a:rPr lang="en-US" sz="4000" dirty="0" smtClean="0"/>
              <a:t>Find x. </a:t>
            </a:r>
            <a:endParaRPr lang="en-US" sz="4000" dirty="0"/>
          </a:p>
        </p:txBody>
      </p:sp>
      <p:sp>
        <p:nvSpPr>
          <p:cNvPr id="4" name="Right Triangle 3"/>
          <p:cNvSpPr/>
          <p:nvPr/>
        </p:nvSpPr>
        <p:spPr>
          <a:xfrm rot="8782649">
            <a:off x="3386611" y="3595234"/>
            <a:ext cx="3422906" cy="2275795"/>
          </a:xfrm>
          <a:prstGeom prst="rtTriangle">
            <a:avLst/>
          </a:prstGeom>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TextBox 4"/>
          <p:cNvSpPr txBox="1"/>
          <p:nvPr/>
        </p:nvSpPr>
        <p:spPr>
          <a:xfrm>
            <a:off x="2540000" y="4499428"/>
            <a:ext cx="318229" cy="369332"/>
          </a:xfrm>
          <a:prstGeom prst="rect">
            <a:avLst/>
          </a:prstGeom>
          <a:noFill/>
        </p:spPr>
        <p:txBody>
          <a:bodyPr wrap="none" rtlCol="0">
            <a:spAutoFit/>
          </a:bodyPr>
          <a:lstStyle/>
          <a:p>
            <a:r>
              <a:rPr lang="en-US" dirty="0" smtClean="0"/>
              <a:t>A</a:t>
            </a:r>
            <a:endParaRPr lang="en-US" dirty="0"/>
          </a:p>
        </p:txBody>
      </p:sp>
      <p:sp>
        <p:nvSpPr>
          <p:cNvPr id="6" name="TextBox 5"/>
          <p:cNvSpPr txBox="1"/>
          <p:nvPr/>
        </p:nvSpPr>
        <p:spPr>
          <a:xfrm>
            <a:off x="5817024" y="2340429"/>
            <a:ext cx="312906" cy="369332"/>
          </a:xfrm>
          <a:prstGeom prst="rect">
            <a:avLst/>
          </a:prstGeom>
          <a:noFill/>
        </p:spPr>
        <p:txBody>
          <a:bodyPr wrap="none" rtlCol="0">
            <a:spAutoFit/>
          </a:bodyPr>
          <a:lstStyle/>
          <a:p>
            <a:r>
              <a:rPr lang="en-US" dirty="0" smtClean="0"/>
              <a:t>B</a:t>
            </a:r>
            <a:endParaRPr lang="en-US" dirty="0"/>
          </a:p>
        </p:txBody>
      </p:sp>
      <p:sp>
        <p:nvSpPr>
          <p:cNvPr id="7" name="TextBox 6"/>
          <p:cNvSpPr txBox="1"/>
          <p:nvPr/>
        </p:nvSpPr>
        <p:spPr>
          <a:xfrm>
            <a:off x="7153273" y="4684094"/>
            <a:ext cx="312906" cy="369332"/>
          </a:xfrm>
          <a:prstGeom prst="rect">
            <a:avLst/>
          </a:prstGeom>
          <a:noFill/>
        </p:spPr>
        <p:txBody>
          <a:bodyPr wrap="none" rtlCol="0">
            <a:spAutoFit/>
          </a:bodyPr>
          <a:lstStyle/>
          <a:p>
            <a:r>
              <a:rPr lang="en-US" dirty="0" smtClean="0"/>
              <a:t>C</a:t>
            </a:r>
            <a:endParaRPr lang="en-US" dirty="0"/>
          </a:p>
        </p:txBody>
      </p:sp>
      <p:sp>
        <p:nvSpPr>
          <p:cNvPr id="8" name="TextBox 7"/>
          <p:cNvSpPr txBox="1"/>
          <p:nvPr/>
        </p:nvSpPr>
        <p:spPr>
          <a:xfrm>
            <a:off x="5056762" y="3229429"/>
            <a:ext cx="1073168" cy="369332"/>
          </a:xfrm>
          <a:prstGeom prst="rect">
            <a:avLst/>
          </a:prstGeom>
          <a:noFill/>
        </p:spPr>
        <p:txBody>
          <a:bodyPr wrap="none" rtlCol="0">
            <a:spAutoFit/>
          </a:bodyPr>
          <a:lstStyle/>
          <a:p>
            <a:r>
              <a:rPr lang="en-US" dirty="0" smtClean="0"/>
              <a:t>(7x + 18)°</a:t>
            </a:r>
            <a:endParaRPr lang="en-US" dirty="0"/>
          </a:p>
        </p:txBody>
      </p:sp>
      <p:sp>
        <p:nvSpPr>
          <p:cNvPr id="9" name="TextBox 8"/>
          <p:cNvSpPr txBox="1"/>
          <p:nvPr/>
        </p:nvSpPr>
        <p:spPr>
          <a:xfrm>
            <a:off x="3374571" y="4390570"/>
            <a:ext cx="956174" cy="369332"/>
          </a:xfrm>
          <a:prstGeom prst="rect">
            <a:avLst/>
          </a:prstGeom>
          <a:noFill/>
        </p:spPr>
        <p:txBody>
          <a:bodyPr wrap="none" rtlCol="0">
            <a:spAutoFit/>
          </a:bodyPr>
          <a:lstStyle/>
          <a:p>
            <a:r>
              <a:rPr lang="en-US" dirty="0" smtClean="0"/>
              <a:t>(2x + 2)°</a:t>
            </a:r>
            <a:endParaRPr lang="en-US" dirty="0"/>
          </a:p>
        </p:txBody>
      </p:sp>
      <p:sp>
        <p:nvSpPr>
          <p:cNvPr id="10" name="TextBox 9"/>
          <p:cNvSpPr txBox="1"/>
          <p:nvPr/>
        </p:nvSpPr>
        <p:spPr>
          <a:xfrm>
            <a:off x="5938929" y="4314762"/>
            <a:ext cx="1073168" cy="369332"/>
          </a:xfrm>
          <a:prstGeom prst="rect">
            <a:avLst/>
          </a:prstGeom>
          <a:noFill/>
        </p:spPr>
        <p:txBody>
          <a:bodyPr wrap="none" rtlCol="0">
            <a:spAutoFit/>
          </a:bodyPr>
          <a:lstStyle/>
          <a:p>
            <a:r>
              <a:rPr lang="en-US" dirty="0" smtClean="0"/>
              <a:t>(6x + 10)°</a:t>
            </a:r>
            <a:endParaRPr lang="en-US" dirty="0"/>
          </a:p>
        </p:txBody>
      </p:sp>
    </p:spTree>
    <p:extLst>
      <p:ext uri="{BB962C8B-B14F-4D97-AF65-F5344CB8AC3E}">
        <p14:creationId xmlns:p14="http://schemas.microsoft.com/office/powerpoint/2010/main" val="1745595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114300" indent="0">
              <a:buNone/>
            </a:pPr>
            <a:r>
              <a:rPr lang="en-US" sz="4000" dirty="0" smtClean="0"/>
              <a:t>Answer:</a:t>
            </a:r>
          </a:p>
          <a:p>
            <a:pPr marL="114300" indent="0">
              <a:buNone/>
            </a:pPr>
            <a:r>
              <a:rPr lang="en-US" sz="4000" dirty="0" smtClean="0"/>
              <a:t>(2x + 2) + (7x + 18) + (6x + 10) = 180</a:t>
            </a:r>
          </a:p>
          <a:p>
            <a:pPr marL="114300" indent="0">
              <a:buNone/>
            </a:pPr>
            <a:r>
              <a:rPr lang="en-US" sz="4000" dirty="0" smtClean="0"/>
              <a:t>x = 10</a:t>
            </a:r>
          </a:p>
          <a:p>
            <a:pPr marL="114300" indent="0">
              <a:buNone/>
            </a:pPr>
            <a:r>
              <a:rPr lang="en-US" sz="4000" dirty="0" smtClean="0"/>
              <a:t>Angle A = 22°</a:t>
            </a:r>
          </a:p>
          <a:p>
            <a:pPr marL="114300" indent="0">
              <a:buNone/>
            </a:pPr>
            <a:r>
              <a:rPr lang="en-US" sz="4000" dirty="0" smtClean="0"/>
              <a:t>Angle B = 88°</a:t>
            </a:r>
          </a:p>
          <a:p>
            <a:pPr marL="114300" indent="0">
              <a:buNone/>
            </a:pPr>
            <a:r>
              <a:rPr lang="en-US" sz="4000" dirty="0" smtClean="0"/>
              <a:t>Angle C = 70°</a:t>
            </a:r>
            <a:endParaRPr lang="en-US" sz="4000" dirty="0"/>
          </a:p>
        </p:txBody>
      </p:sp>
    </p:spTree>
    <p:extLst>
      <p:ext uri="{BB962C8B-B14F-4D97-AF65-F5344CB8AC3E}">
        <p14:creationId xmlns:p14="http://schemas.microsoft.com/office/powerpoint/2010/main" val="4115139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62429"/>
            <a:ext cx="7620000" cy="5838371"/>
          </a:xfrm>
        </p:spPr>
        <p:txBody>
          <a:bodyPr>
            <a:normAutofit/>
          </a:bodyPr>
          <a:lstStyle/>
          <a:p>
            <a:pPr marL="114300" indent="0">
              <a:buNone/>
            </a:pPr>
            <a:r>
              <a:rPr lang="en-US" sz="4000" dirty="0" smtClean="0"/>
              <a:t>Example:</a:t>
            </a:r>
          </a:p>
          <a:p>
            <a:pPr marL="114300" indent="0">
              <a:buNone/>
            </a:pPr>
            <a:r>
              <a:rPr lang="en-US" sz="4000" dirty="0" smtClean="0"/>
              <a:t>Find x. then find the measure of a small angle and the measure of a large angle. </a:t>
            </a:r>
            <a:endParaRPr lang="en-US" sz="4000" dirty="0"/>
          </a:p>
        </p:txBody>
      </p:sp>
      <p:cxnSp>
        <p:nvCxnSpPr>
          <p:cNvPr id="5" name="Straight Arrow Connector 4"/>
          <p:cNvCxnSpPr/>
          <p:nvPr/>
        </p:nvCxnSpPr>
        <p:spPr>
          <a:xfrm>
            <a:off x="1578429" y="3864429"/>
            <a:ext cx="5007428" cy="0"/>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p:nvPr/>
        </p:nvCxnSpPr>
        <p:spPr>
          <a:xfrm>
            <a:off x="1578429" y="4477657"/>
            <a:ext cx="5007428" cy="0"/>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p:nvPr/>
        </p:nvCxnSpPr>
        <p:spPr>
          <a:xfrm>
            <a:off x="1578429" y="5032828"/>
            <a:ext cx="5007428" cy="0"/>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p:nvPr/>
        </p:nvCxnSpPr>
        <p:spPr>
          <a:xfrm>
            <a:off x="1578429" y="5787571"/>
            <a:ext cx="5007428" cy="0"/>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flipV="1">
            <a:off x="2921000" y="2993571"/>
            <a:ext cx="2394857" cy="3407229"/>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sp>
        <p:nvSpPr>
          <p:cNvPr id="20" name="TextBox 19"/>
          <p:cNvSpPr txBox="1"/>
          <p:nvPr/>
        </p:nvSpPr>
        <p:spPr>
          <a:xfrm>
            <a:off x="3610428" y="3302000"/>
            <a:ext cx="1073168" cy="369332"/>
          </a:xfrm>
          <a:prstGeom prst="rect">
            <a:avLst/>
          </a:prstGeom>
          <a:noFill/>
        </p:spPr>
        <p:txBody>
          <a:bodyPr wrap="none" rtlCol="0">
            <a:spAutoFit/>
          </a:bodyPr>
          <a:lstStyle/>
          <a:p>
            <a:r>
              <a:rPr lang="en-US" dirty="0" smtClean="0"/>
              <a:t>(4x + 33)°</a:t>
            </a:r>
            <a:endParaRPr lang="en-US" dirty="0"/>
          </a:p>
        </p:txBody>
      </p:sp>
      <p:sp>
        <p:nvSpPr>
          <p:cNvPr id="21" name="TextBox 20"/>
          <p:cNvSpPr txBox="1"/>
          <p:nvPr/>
        </p:nvSpPr>
        <p:spPr>
          <a:xfrm>
            <a:off x="3613415" y="5418239"/>
            <a:ext cx="619844" cy="369332"/>
          </a:xfrm>
          <a:prstGeom prst="rect">
            <a:avLst/>
          </a:prstGeom>
          <a:noFill/>
        </p:spPr>
        <p:txBody>
          <a:bodyPr wrap="none" rtlCol="0">
            <a:spAutoFit/>
          </a:bodyPr>
          <a:lstStyle/>
          <a:p>
            <a:r>
              <a:rPr lang="en-US" dirty="0" smtClean="0"/>
              <a:t>(3x)°</a:t>
            </a:r>
            <a:endParaRPr lang="en-US" dirty="0"/>
          </a:p>
        </p:txBody>
      </p:sp>
    </p:spTree>
    <p:extLst>
      <p:ext uri="{BB962C8B-B14F-4D97-AF65-F5344CB8AC3E}">
        <p14:creationId xmlns:p14="http://schemas.microsoft.com/office/powerpoint/2010/main" val="32308645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114300" indent="0">
              <a:buNone/>
            </a:pPr>
            <a:r>
              <a:rPr lang="en-US" sz="4000" dirty="0" smtClean="0"/>
              <a:t>Answer:</a:t>
            </a:r>
          </a:p>
          <a:p>
            <a:pPr marL="114300" indent="0">
              <a:buNone/>
            </a:pPr>
            <a:r>
              <a:rPr lang="en-US" sz="4000" dirty="0" smtClean="0"/>
              <a:t>4x + 33 + 3x = 180</a:t>
            </a:r>
          </a:p>
          <a:p>
            <a:pPr marL="114300" indent="0">
              <a:buNone/>
            </a:pPr>
            <a:r>
              <a:rPr lang="en-US" sz="4000" dirty="0" smtClean="0"/>
              <a:t>x = 21</a:t>
            </a:r>
          </a:p>
          <a:p>
            <a:pPr marL="114300" indent="0">
              <a:buNone/>
            </a:pPr>
            <a:r>
              <a:rPr lang="en-US" sz="4000" dirty="0" smtClean="0"/>
              <a:t>Large angle = 117°</a:t>
            </a:r>
          </a:p>
          <a:p>
            <a:pPr marL="114300" indent="0">
              <a:buNone/>
            </a:pPr>
            <a:r>
              <a:rPr lang="en-US" sz="4000" dirty="0" smtClean="0"/>
              <a:t>Small angle = 63°</a:t>
            </a:r>
            <a:endParaRPr lang="en-US" sz="4000" dirty="0"/>
          </a:p>
        </p:txBody>
      </p:sp>
    </p:spTree>
    <p:extLst>
      <p:ext uri="{BB962C8B-B14F-4D97-AF65-F5344CB8AC3E}">
        <p14:creationId xmlns:p14="http://schemas.microsoft.com/office/powerpoint/2010/main" val="12319585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16857"/>
            <a:ext cx="7620000" cy="5783943"/>
          </a:xfrm>
        </p:spPr>
        <p:txBody>
          <a:bodyPr>
            <a:normAutofit/>
          </a:bodyPr>
          <a:lstStyle/>
          <a:p>
            <a:pPr marL="114300" indent="0">
              <a:buNone/>
            </a:pPr>
            <a:r>
              <a:rPr lang="en-US" sz="4000" dirty="0" smtClean="0"/>
              <a:t>Example:</a:t>
            </a:r>
          </a:p>
          <a:p>
            <a:pPr marL="114300" indent="0">
              <a:buNone/>
            </a:pPr>
            <a:r>
              <a:rPr lang="en-US" sz="4000" dirty="0" smtClean="0"/>
              <a:t>The measures of angles A, B, C and D are in the ratio of 1:2:4:2. Find the measure of each angle. </a:t>
            </a:r>
            <a:endParaRPr lang="en-US" sz="4000" dirty="0"/>
          </a:p>
        </p:txBody>
      </p:sp>
      <p:cxnSp>
        <p:nvCxnSpPr>
          <p:cNvPr id="5" name="Straight Arrow Connector 4"/>
          <p:cNvCxnSpPr/>
          <p:nvPr/>
        </p:nvCxnSpPr>
        <p:spPr>
          <a:xfrm>
            <a:off x="1215571" y="5867400"/>
            <a:ext cx="6077858" cy="0"/>
          </a:xfrm>
          <a:prstGeom prst="straightConnector1">
            <a:avLst/>
          </a:prstGeom>
          <a:ln>
            <a:solidFill>
              <a:srgbClr val="000000"/>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p:nvPr/>
        </p:nvCxnSpPr>
        <p:spPr>
          <a:xfrm flipV="1">
            <a:off x="4263572" y="4535714"/>
            <a:ext cx="2630714" cy="1331687"/>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3" name="Straight Arrow Connector 12"/>
          <p:cNvCxnSpPr/>
          <p:nvPr/>
        </p:nvCxnSpPr>
        <p:spPr>
          <a:xfrm flipV="1">
            <a:off x="4263572" y="3356429"/>
            <a:ext cx="598715" cy="2510972"/>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p:nvPr/>
        </p:nvCxnSpPr>
        <p:spPr>
          <a:xfrm flipH="1" flipV="1">
            <a:off x="1995714" y="3791857"/>
            <a:ext cx="2267858" cy="2075543"/>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20" name="TextBox 19"/>
          <p:cNvSpPr txBox="1"/>
          <p:nvPr/>
        </p:nvSpPr>
        <p:spPr>
          <a:xfrm>
            <a:off x="3120571" y="5352143"/>
            <a:ext cx="404904" cy="369332"/>
          </a:xfrm>
          <a:prstGeom prst="rect">
            <a:avLst/>
          </a:prstGeom>
          <a:noFill/>
        </p:spPr>
        <p:txBody>
          <a:bodyPr wrap="none" rtlCol="0">
            <a:spAutoFit/>
          </a:bodyPr>
          <a:lstStyle/>
          <a:p>
            <a:r>
              <a:rPr lang="en-US" dirty="0" smtClean="0"/>
              <a:t>D°</a:t>
            </a:r>
            <a:endParaRPr lang="en-US" dirty="0"/>
          </a:p>
        </p:txBody>
      </p:sp>
      <p:sp>
        <p:nvSpPr>
          <p:cNvPr id="21" name="TextBox 20"/>
          <p:cNvSpPr txBox="1"/>
          <p:nvPr/>
        </p:nvSpPr>
        <p:spPr>
          <a:xfrm>
            <a:off x="3877604" y="4982811"/>
            <a:ext cx="385968" cy="369332"/>
          </a:xfrm>
          <a:prstGeom prst="rect">
            <a:avLst/>
          </a:prstGeom>
          <a:noFill/>
        </p:spPr>
        <p:txBody>
          <a:bodyPr wrap="none" rtlCol="0">
            <a:spAutoFit/>
          </a:bodyPr>
          <a:lstStyle/>
          <a:p>
            <a:r>
              <a:rPr lang="en-US" dirty="0" smtClean="0"/>
              <a:t>C°</a:t>
            </a:r>
            <a:endParaRPr lang="en-US" dirty="0"/>
          </a:p>
        </p:txBody>
      </p:sp>
      <p:sp>
        <p:nvSpPr>
          <p:cNvPr id="22" name="TextBox 21"/>
          <p:cNvSpPr txBox="1"/>
          <p:nvPr/>
        </p:nvSpPr>
        <p:spPr>
          <a:xfrm>
            <a:off x="4668063" y="5019097"/>
            <a:ext cx="388448" cy="369332"/>
          </a:xfrm>
          <a:prstGeom prst="rect">
            <a:avLst/>
          </a:prstGeom>
          <a:noFill/>
        </p:spPr>
        <p:txBody>
          <a:bodyPr wrap="none" rtlCol="0">
            <a:spAutoFit/>
          </a:bodyPr>
          <a:lstStyle/>
          <a:p>
            <a:r>
              <a:rPr lang="en-US" dirty="0" smtClean="0"/>
              <a:t>B°</a:t>
            </a:r>
            <a:endParaRPr lang="en-US" dirty="0"/>
          </a:p>
        </p:txBody>
      </p:sp>
      <p:sp>
        <p:nvSpPr>
          <p:cNvPr id="23" name="TextBox 22"/>
          <p:cNvSpPr txBox="1"/>
          <p:nvPr/>
        </p:nvSpPr>
        <p:spPr>
          <a:xfrm>
            <a:off x="5370285" y="5442858"/>
            <a:ext cx="396450" cy="369332"/>
          </a:xfrm>
          <a:prstGeom prst="rect">
            <a:avLst/>
          </a:prstGeom>
          <a:noFill/>
        </p:spPr>
        <p:txBody>
          <a:bodyPr wrap="none" rtlCol="0">
            <a:spAutoFit/>
          </a:bodyPr>
          <a:lstStyle/>
          <a:p>
            <a:r>
              <a:rPr lang="en-US" dirty="0" smtClean="0"/>
              <a:t>A°</a:t>
            </a:r>
            <a:endParaRPr lang="en-US" dirty="0"/>
          </a:p>
        </p:txBody>
      </p:sp>
    </p:spTree>
    <p:extLst>
      <p:ext uri="{BB962C8B-B14F-4D97-AF65-F5344CB8AC3E}">
        <p14:creationId xmlns:p14="http://schemas.microsoft.com/office/powerpoint/2010/main" val="3205385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114300" indent="0">
              <a:buNone/>
            </a:pPr>
            <a:r>
              <a:rPr lang="en-US" sz="4000" dirty="0" smtClean="0"/>
              <a:t>Answer:</a:t>
            </a:r>
          </a:p>
          <a:p>
            <a:pPr marL="114300" indent="0">
              <a:buNone/>
            </a:pPr>
            <a:r>
              <a:rPr lang="en-US" sz="4000" dirty="0" smtClean="0"/>
              <a:t>x + 2x + 4x + 2x = 180</a:t>
            </a:r>
          </a:p>
          <a:p>
            <a:pPr marL="114300" indent="0">
              <a:buNone/>
            </a:pPr>
            <a:r>
              <a:rPr lang="en-US" sz="4000" dirty="0" smtClean="0"/>
              <a:t>x = 20</a:t>
            </a:r>
          </a:p>
          <a:p>
            <a:pPr marL="114300" indent="0">
              <a:buNone/>
            </a:pPr>
            <a:r>
              <a:rPr lang="en-US" sz="4000" dirty="0" smtClean="0"/>
              <a:t>A = 20°</a:t>
            </a:r>
          </a:p>
          <a:p>
            <a:pPr marL="114300" indent="0">
              <a:buNone/>
            </a:pPr>
            <a:r>
              <a:rPr lang="en-US" sz="4000" dirty="0" smtClean="0"/>
              <a:t>B = 40°</a:t>
            </a:r>
          </a:p>
          <a:p>
            <a:pPr marL="114300" indent="0">
              <a:buNone/>
            </a:pPr>
            <a:r>
              <a:rPr lang="en-US" sz="4000" dirty="0" smtClean="0"/>
              <a:t>C = 80°</a:t>
            </a:r>
          </a:p>
          <a:p>
            <a:pPr marL="114300" indent="0">
              <a:buNone/>
            </a:pPr>
            <a:r>
              <a:rPr lang="en-US" sz="4000" dirty="0" smtClean="0"/>
              <a:t>D = 40°</a:t>
            </a:r>
            <a:endParaRPr lang="en-US" sz="4000" dirty="0"/>
          </a:p>
        </p:txBody>
      </p:sp>
    </p:spTree>
    <p:extLst>
      <p:ext uri="{BB962C8B-B14F-4D97-AF65-F5344CB8AC3E}">
        <p14:creationId xmlns:p14="http://schemas.microsoft.com/office/powerpoint/2010/main" val="35707505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114300" indent="0">
              <a:buNone/>
            </a:pPr>
            <a:r>
              <a:rPr lang="en-US" sz="4000" dirty="0" smtClean="0"/>
              <a:t>HW: Lesson 7 #1-30</a:t>
            </a:r>
            <a:endParaRPr lang="en-US" sz="4000" dirty="0"/>
          </a:p>
        </p:txBody>
      </p:sp>
    </p:spTree>
    <p:extLst>
      <p:ext uri="{BB962C8B-B14F-4D97-AF65-F5344CB8AC3E}">
        <p14:creationId xmlns:p14="http://schemas.microsoft.com/office/powerpoint/2010/main" val="27860119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114300" indent="0">
              <a:buNone/>
            </a:pPr>
            <a:r>
              <a:rPr lang="en-US" sz="4000" dirty="0" smtClean="0"/>
              <a:t>The Latin word for “by” is per and the Latin word for “hundred” is centum. Thus, the word percent literally means “by the hundred”. The percent equation is exactly the same equation as the fractional part of a number equation, except that the denominator of the fraction is 100.</a:t>
            </a:r>
          </a:p>
          <a:p>
            <a:pPr marL="114300" indent="0">
              <a:buNone/>
            </a:pPr>
            <a:r>
              <a:rPr lang="en-US" sz="4000" dirty="0"/>
              <a:t>	</a:t>
            </a:r>
            <a:r>
              <a:rPr lang="en-US" sz="4000" dirty="0" smtClean="0"/>
              <a:t>WF x of = is		P/100 x of = is</a:t>
            </a:r>
            <a:endParaRPr lang="en-US" sz="4000" dirty="0"/>
          </a:p>
        </p:txBody>
      </p:sp>
    </p:spTree>
    <p:extLst>
      <p:ext uri="{BB962C8B-B14F-4D97-AF65-F5344CB8AC3E}">
        <p14:creationId xmlns:p14="http://schemas.microsoft.com/office/powerpoint/2010/main" val="22642697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marL="114300" indent="0">
              <a:buNone/>
            </a:pPr>
            <a:r>
              <a:rPr lang="en-US" sz="4000" dirty="0" smtClean="0"/>
              <a:t>There are two other forms of the percent equation that are often used. </a:t>
            </a:r>
          </a:p>
          <a:p>
            <a:pPr marL="114300" indent="0">
              <a:buNone/>
            </a:pPr>
            <a:r>
              <a:rPr lang="en-US" sz="4000" dirty="0"/>
              <a:t>	</a:t>
            </a:r>
            <a:r>
              <a:rPr lang="en-US" sz="4000" dirty="0" smtClean="0"/>
              <a:t>	   P/100 = is/of</a:t>
            </a:r>
          </a:p>
          <a:p>
            <a:pPr marL="114300" indent="0">
              <a:buNone/>
            </a:pPr>
            <a:r>
              <a:rPr lang="en-US" sz="4000" dirty="0" smtClean="0"/>
              <a:t>We call this the ratio form of the percent equation.</a:t>
            </a:r>
          </a:p>
          <a:p>
            <a:pPr marL="114300" indent="0">
              <a:buNone/>
            </a:pPr>
            <a:r>
              <a:rPr lang="en-US" sz="4000" dirty="0"/>
              <a:t>	</a:t>
            </a:r>
            <a:r>
              <a:rPr lang="en-US" sz="4000" dirty="0" smtClean="0"/>
              <a:t>	    Rate x of = is</a:t>
            </a:r>
          </a:p>
          <a:p>
            <a:pPr marL="114300" indent="0">
              <a:buNone/>
            </a:pPr>
            <a:r>
              <a:rPr lang="en-US" sz="4000" dirty="0" smtClean="0"/>
              <a:t>In this form the rate is the percent divided by 100. If the percent was 20%, then the rate would be 0.2. </a:t>
            </a:r>
            <a:endParaRPr lang="en-US" sz="4000" dirty="0"/>
          </a:p>
        </p:txBody>
      </p:sp>
    </p:spTree>
    <p:extLst>
      <p:ext uri="{BB962C8B-B14F-4D97-AF65-F5344CB8AC3E}">
        <p14:creationId xmlns:p14="http://schemas.microsoft.com/office/powerpoint/2010/main" val="2489764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114300" indent="0">
              <a:buNone/>
            </a:pPr>
            <a:r>
              <a:rPr lang="en-US" sz="4000" dirty="0" smtClean="0"/>
              <a:t>Any of the three percent equations can be used. They are not different equations but are three different forms of the same equation.</a:t>
            </a:r>
            <a:endParaRPr lang="en-US" sz="4000" dirty="0"/>
          </a:p>
        </p:txBody>
      </p:sp>
    </p:spTree>
    <p:extLst>
      <p:ext uri="{BB962C8B-B14F-4D97-AF65-F5344CB8AC3E}">
        <p14:creationId xmlns:p14="http://schemas.microsoft.com/office/powerpoint/2010/main" val="13587418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53143"/>
            <a:ext cx="7620000" cy="5747657"/>
          </a:xfrm>
        </p:spPr>
        <p:txBody>
          <a:bodyPr>
            <a:normAutofit lnSpcReduction="10000"/>
          </a:bodyPr>
          <a:lstStyle/>
          <a:p>
            <a:pPr marL="114300" indent="0">
              <a:buNone/>
            </a:pPr>
            <a:r>
              <a:rPr lang="en-US" sz="4000" dirty="0" smtClean="0"/>
              <a:t>There are two types of percent problems. In one type the original quantity is divided into two parts, and the final percent is less than 100. in the second type the original quantity increases, and the final percent is greater than 100. it is helpful to be able to draw diagrams that give us a picture of the problem. </a:t>
            </a:r>
            <a:endParaRPr lang="en-US" sz="4000" dirty="0"/>
          </a:p>
        </p:txBody>
      </p:sp>
    </p:spTree>
    <p:extLst>
      <p:ext uri="{BB962C8B-B14F-4D97-AF65-F5344CB8AC3E}">
        <p14:creationId xmlns:p14="http://schemas.microsoft.com/office/powerpoint/2010/main" val="28216669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114300" indent="0">
              <a:buNone/>
            </a:pPr>
            <a:r>
              <a:rPr lang="en-US" sz="4000" dirty="0" smtClean="0"/>
              <a:t>Example:</a:t>
            </a:r>
          </a:p>
          <a:p>
            <a:pPr marL="114300" indent="0">
              <a:buNone/>
            </a:pPr>
            <a:r>
              <a:rPr lang="en-US" sz="4000" dirty="0" smtClean="0"/>
              <a:t>Eighteen is 20 percent of what number? Work the problem and then draw the completed diagram. </a:t>
            </a:r>
            <a:endParaRPr lang="en-US" sz="4000" dirty="0"/>
          </a:p>
        </p:txBody>
      </p:sp>
    </p:spTree>
    <p:extLst>
      <p:ext uri="{BB962C8B-B14F-4D97-AF65-F5344CB8AC3E}">
        <p14:creationId xmlns:p14="http://schemas.microsoft.com/office/powerpoint/2010/main" val="32845549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43857"/>
            <a:ext cx="7620000" cy="5656943"/>
          </a:xfrm>
        </p:spPr>
        <p:txBody>
          <a:bodyPr>
            <a:normAutofit/>
          </a:bodyPr>
          <a:lstStyle/>
          <a:p>
            <a:pPr marL="114300" indent="0">
              <a:buNone/>
            </a:pPr>
            <a:r>
              <a:rPr lang="en-US" sz="4000" dirty="0" smtClean="0"/>
              <a:t>Answer:</a:t>
            </a:r>
          </a:p>
          <a:p>
            <a:pPr marL="114300" indent="0">
              <a:buNone/>
            </a:pPr>
            <a:r>
              <a:rPr lang="en-US" sz="4000" dirty="0" smtClean="0"/>
              <a:t>P/100 x of = is</a:t>
            </a:r>
          </a:p>
          <a:p>
            <a:pPr marL="114300" indent="0">
              <a:buNone/>
            </a:pPr>
            <a:r>
              <a:rPr lang="en-US" sz="4000" dirty="0" smtClean="0"/>
              <a:t>20/100 x WN = 18</a:t>
            </a:r>
          </a:p>
          <a:p>
            <a:pPr marL="114300" indent="0">
              <a:buNone/>
            </a:pPr>
            <a:r>
              <a:rPr lang="en-US" sz="4000" dirty="0" smtClean="0"/>
              <a:t>WN = 90</a:t>
            </a:r>
          </a:p>
          <a:p>
            <a:pPr marL="114300" indent="0">
              <a:buNone/>
            </a:pPr>
            <a:endParaRPr lang="en-US" sz="4000" dirty="0"/>
          </a:p>
        </p:txBody>
      </p:sp>
      <p:sp>
        <p:nvSpPr>
          <p:cNvPr id="4" name="Rectangle 3"/>
          <p:cNvSpPr/>
          <p:nvPr/>
        </p:nvSpPr>
        <p:spPr>
          <a:xfrm>
            <a:off x="1995715" y="4397829"/>
            <a:ext cx="1803400" cy="1669142"/>
          </a:xfrm>
          <a:prstGeom prst="rect">
            <a:avLst/>
          </a:prstGeom>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Rectangle 4"/>
          <p:cNvSpPr/>
          <p:nvPr/>
        </p:nvSpPr>
        <p:spPr>
          <a:xfrm>
            <a:off x="5127171" y="4397829"/>
            <a:ext cx="1828800" cy="1669142"/>
          </a:xfrm>
          <a:prstGeom prst="rect">
            <a:avLst/>
          </a:prstGeom>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p:nvSpPr>
        <p:spPr>
          <a:xfrm>
            <a:off x="5127171" y="4397829"/>
            <a:ext cx="1828800" cy="1280885"/>
          </a:xfrm>
          <a:prstGeom prst="rect">
            <a:avLst/>
          </a:prstGeom>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Left Brace 6"/>
          <p:cNvSpPr/>
          <p:nvPr/>
        </p:nvSpPr>
        <p:spPr>
          <a:xfrm>
            <a:off x="1397001" y="4397829"/>
            <a:ext cx="155448" cy="1669142"/>
          </a:xfrm>
          <a:prstGeom prst="leftBrace">
            <a:avLst/>
          </a:prstGeom>
          <a:ln>
            <a:solidFill>
              <a:srgbClr val="00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p>
        </p:txBody>
      </p:sp>
      <p:sp>
        <p:nvSpPr>
          <p:cNvPr id="8" name="Right Brace 7"/>
          <p:cNvSpPr/>
          <p:nvPr/>
        </p:nvSpPr>
        <p:spPr>
          <a:xfrm>
            <a:off x="7283123" y="4397828"/>
            <a:ext cx="155448" cy="1280885"/>
          </a:xfrm>
          <a:prstGeom prst="rightBrace">
            <a:avLst/>
          </a:prstGeom>
          <a:ln>
            <a:solidFill>
              <a:srgbClr val="00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p>
        </p:txBody>
      </p:sp>
      <p:sp>
        <p:nvSpPr>
          <p:cNvPr id="9" name="Right Brace 8"/>
          <p:cNvSpPr/>
          <p:nvPr/>
        </p:nvSpPr>
        <p:spPr>
          <a:xfrm>
            <a:off x="7283123" y="5678714"/>
            <a:ext cx="155448" cy="388257"/>
          </a:xfrm>
          <a:prstGeom prst="rightBrace">
            <a:avLst/>
          </a:prstGeom>
          <a:ln>
            <a:solidFill>
              <a:srgbClr val="00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p>
        </p:txBody>
      </p:sp>
      <p:sp>
        <p:nvSpPr>
          <p:cNvPr id="10" name="TextBox 9"/>
          <p:cNvSpPr txBox="1"/>
          <p:nvPr/>
        </p:nvSpPr>
        <p:spPr>
          <a:xfrm>
            <a:off x="457200" y="4862286"/>
            <a:ext cx="7661072" cy="1200329"/>
          </a:xfrm>
          <a:prstGeom prst="rect">
            <a:avLst/>
          </a:prstGeom>
          <a:noFill/>
        </p:spPr>
        <p:txBody>
          <a:bodyPr wrap="none" rtlCol="0">
            <a:spAutoFit/>
          </a:bodyPr>
          <a:lstStyle/>
          <a:p>
            <a:r>
              <a:rPr lang="en-US" dirty="0" smtClean="0"/>
              <a:t>100%                             Of 90                                                72 is 80%                      80%</a:t>
            </a:r>
          </a:p>
          <a:p>
            <a:endParaRPr lang="en-US" dirty="0"/>
          </a:p>
          <a:p>
            <a:endParaRPr lang="en-US" dirty="0" smtClean="0"/>
          </a:p>
          <a:p>
            <a:r>
              <a:rPr lang="en-US" dirty="0"/>
              <a:t> </a:t>
            </a:r>
            <a:r>
              <a:rPr lang="en-US" dirty="0" smtClean="0"/>
              <a:t>                                                                                                 18 is 20%                     20%</a:t>
            </a:r>
            <a:endParaRPr lang="en-US" dirty="0"/>
          </a:p>
        </p:txBody>
      </p:sp>
    </p:spTree>
    <p:extLst>
      <p:ext uri="{BB962C8B-B14F-4D97-AF65-F5344CB8AC3E}">
        <p14:creationId xmlns:p14="http://schemas.microsoft.com/office/powerpoint/2010/main" val="5368612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114300" indent="0">
              <a:buNone/>
            </a:pPr>
            <a:r>
              <a:rPr lang="en-US" sz="4000" dirty="0" smtClean="0"/>
              <a:t>Example:</a:t>
            </a:r>
          </a:p>
          <a:p>
            <a:pPr marL="114300" indent="0">
              <a:buNone/>
            </a:pPr>
            <a:r>
              <a:rPr lang="en-US" sz="4000" dirty="0" smtClean="0"/>
              <a:t>Fifteen hundred is what percent of 250? Work the problem and then draw the completed diagram. </a:t>
            </a:r>
            <a:endParaRPr lang="en-US" sz="4000" dirty="0"/>
          </a:p>
        </p:txBody>
      </p:sp>
    </p:spTree>
    <p:extLst>
      <p:ext uri="{BB962C8B-B14F-4D97-AF65-F5344CB8AC3E}">
        <p14:creationId xmlns:p14="http://schemas.microsoft.com/office/powerpoint/2010/main" val="9259863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114300" indent="0">
              <a:buNone/>
            </a:pPr>
            <a:r>
              <a:rPr lang="en-US" sz="4000" dirty="0" smtClean="0"/>
              <a:t>Answer:</a:t>
            </a:r>
          </a:p>
          <a:p>
            <a:pPr marL="114300" indent="0">
              <a:buNone/>
            </a:pPr>
            <a:r>
              <a:rPr lang="en-US" sz="4000" dirty="0" smtClean="0"/>
              <a:t>WP/100 x 250 = 1500</a:t>
            </a:r>
          </a:p>
          <a:p>
            <a:pPr marL="114300" indent="0">
              <a:buNone/>
            </a:pPr>
            <a:r>
              <a:rPr lang="en-US" sz="4000" dirty="0" smtClean="0"/>
              <a:t>WP = 600 percent</a:t>
            </a:r>
          </a:p>
          <a:p>
            <a:pPr marL="114300" indent="0">
              <a:buNone/>
            </a:pPr>
            <a:endParaRPr lang="en-US" sz="4000" dirty="0"/>
          </a:p>
        </p:txBody>
      </p:sp>
      <p:sp>
        <p:nvSpPr>
          <p:cNvPr id="4" name="Rectangle 3"/>
          <p:cNvSpPr/>
          <p:nvPr/>
        </p:nvSpPr>
        <p:spPr>
          <a:xfrm>
            <a:off x="1669143" y="3973286"/>
            <a:ext cx="914400" cy="914400"/>
          </a:xfrm>
          <a:prstGeom prst="rect">
            <a:avLst/>
          </a:prstGeom>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Rectangle 4"/>
          <p:cNvSpPr/>
          <p:nvPr/>
        </p:nvSpPr>
        <p:spPr>
          <a:xfrm>
            <a:off x="1669142" y="5134428"/>
            <a:ext cx="5733143" cy="914400"/>
          </a:xfrm>
          <a:prstGeom prst="rect">
            <a:avLst/>
          </a:prstGeom>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Left Brace 5"/>
          <p:cNvSpPr/>
          <p:nvPr/>
        </p:nvSpPr>
        <p:spPr>
          <a:xfrm>
            <a:off x="1088571" y="3973286"/>
            <a:ext cx="155448" cy="914400"/>
          </a:xfrm>
          <a:prstGeom prst="leftBrace">
            <a:avLst/>
          </a:prstGeom>
          <a:ln>
            <a:solidFill>
              <a:srgbClr val="00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p>
        </p:txBody>
      </p:sp>
      <p:sp>
        <p:nvSpPr>
          <p:cNvPr id="7" name="Left Brace 6"/>
          <p:cNvSpPr/>
          <p:nvPr/>
        </p:nvSpPr>
        <p:spPr>
          <a:xfrm>
            <a:off x="1088571" y="5134428"/>
            <a:ext cx="155448" cy="914400"/>
          </a:xfrm>
          <a:prstGeom prst="leftBrace">
            <a:avLst/>
          </a:prstGeom>
          <a:ln>
            <a:solidFill>
              <a:srgbClr val="00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p>
        </p:txBody>
      </p:sp>
      <p:sp>
        <p:nvSpPr>
          <p:cNvPr id="8" name="TextBox 7"/>
          <p:cNvSpPr txBox="1"/>
          <p:nvPr/>
        </p:nvSpPr>
        <p:spPr>
          <a:xfrm>
            <a:off x="235857" y="4245428"/>
            <a:ext cx="4958997" cy="1477328"/>
          </a:xfrm>
          <a:prstGeom prst="rect">
            <a:avLst/>
          </a:prstGeom>
          <a:noFill/>
        </p:spPr>
        <p:txBody>
          <a:bodyPr wrap="none" rtlCol="0">
            <a:spAutoFit/>
          </a:bodyPr>
          <a:lstStyle/>
          <a:p>
            <a:r>
              <a:rPr lang="en-US" dirty="0" smtClean="0"/>
              <a:t>100%                   of 250</a:t>
            </a:r>
          </a:p>
          <a:p>
            <a:endParaRPr lang="en-US" dirty="0"/>
          </a:p>
          <a:p>
            <a:endParaRPr lang="en-US" dirty="0" smtClean="0"/>
          </a:p>
          <a:p>
            <a:endParaRPr lang="en-US" dirty="0"/>
          </a:p>
          <a:p>
            <a:r>
              <a:rPr lang="en-US" dirty="0" smtClean="0"/>
              <a:t>600%                                                          1500 is 600%</a:t>
            </a:r>
            <a:endParaRPr lang="en-US" dirty="0"/>
          </a:p>
        </p:txBody>
      </p:sp>
    </p:spTree>
    <p:extLst>
      <p:ext uri="{BB962C8B-B14F-4D97-AF65-F5344CB8AC3E}">
        <p14:creationId xmlns:p14="http://schemas.microsoft.com/office/powerpoint/2010/main" val="342998624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Genesis">
      <a:dk1>
        <a:sysClr val="windowText" lastClr="000000"/>
      </a:dk1>
      <a:lt1>
        <a:sysClr val="window" lastClr="FFFFFF"/>
      </a:lt1>
      <a:dk2>
        <a:srgbClr val="465466"/>
      </a:dk2>
      <a:lt2>
        <a:srgbClr val="BBD7F8"/>
      </a:lt2>
      <a:accent1>
        <a:srgbClr val="80B606"/>
      </a:accent1>
      <a:accent2>
        <a:srgbClr val="E29F1D"/>
      </a:accent2>
      <a:accent3>
        <a:srgbClr val="2397E2"/>
      </a:accent3>
      <a:accent4>
        <a:srgbClr val="35ACA2"/>
      </a:accent4>
      <a:accent5>
        <a:srgbClr val="5430BB"/>
      </a:accent5>
      <a:accent6>
        <a:srgbClr val="8D34E0"/>
      </a:accent6>
      <a:hlink>
        <a:srgbClr val="00B0F0"/>
      </a:hlink>
      <a:folHlink>
        <a:srgbClr val="0070C0"/>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25</TotalTime>
  <Words>519</Words>
  <Application>Microsoft Macintosh PowerPoint</Application>
  <PresentationFormat>On-screen Show (4:3)</PresentationFormat>
  <Paragraphs>69</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Adjacency</vt:lpstr>
      <vt:lpstr>Lesson 7: Percent, Equations from Geometry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7: Percent, Equations from Geometry</dc:title>
  <dc:creator>Haley</dc:creator>
  <cp:lastModifiedBy>Haley</cp:lastModifiedBy>
  <cp:revision>3</cp:revision>
  <dcterms:created xsi:type="dcterms:W3CDTF">2015-08-20T18:37:27Z</dcterms:created>
  <dcterms:modified xsi:type="dcterms:W3CDTF">2015-08-20T19:03:13Z</dcterms:modified>
</cp:coreProperties>
</file>