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81" r:id="rId2"/>
    <p:sldId id="28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A60679C8-4AF7-BB46-941D-260B9D7B86AB}" type="datetimeFigureOut">
              <a:rPr lang="en-US" smtClean="0"/>
              <a:t>8/25/14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A60679C8-4AF7-BB46-941D-260B9D7B86AB}" type="datetimeFigureOut">
              <a:rPr lang="en-US" smtClean="0"/>
              <a:t>8/25/14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dirty="0" smtClean="0"/>
              <a:t>Drag picture to placeholder or click icon to add</a:t>
            </a:r>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679C8-4AF7-BB46-941D-260B9D7B86AB}" type="datetimeFigureOut">
              <a:rPr lang="en-US" smtClean="0"/>
              <a:t>8/25/14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B4846-F87C-4F48-B8C1-F720E91CFDFF}" type="slidenum">
              <a:rPr lang="en-US" smtClean="0"/>
              <a:t>‹#›</a:t>
            </a:fld>
            <a:endParaRPr lang="en-US" dirty="0"/>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60679C8-4AF7-BB46-941D-260B9D7B86AB}" type="datetimeFigureOut">
              <a:rPr lang="en-US" smtClean="0"/>
              <a:t>8/25/14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60679C8-4AF7-BB46-941D-260B9D7B86AB}" type="datetimeFigureOut">
              <a:rPr lang="en-US" smtClean="0"/>
              <a:t>8/25/14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B4846-F87C-4F48-B8C1-F720E91CFDFF}" type="slidenum">
              <a:rPr lang="en-US" smtClean="0"/>
              <a:t>‹#›</a:t>
            </a:fld>
            <a:endParaRPr lang="en-US" dirty="0"/>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0679C8-4AF7-BB46-941D-260B9D7B86AB}" type="datetimeFigureOut">
              <a:rPr lang="en-US" smtClean="0"/>
              <a:t>8/25/14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60679C8-4AF7-BB46-941D-260B9D7B86AB}" type="datetimeFigureOut">
              <a:rPr lang="en-US" smtClean="0"/>
              <a:t>8/25/14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B4846-F87C-4F48-B8C1-F720E91CFDF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679C8-4AF7-BB46-941D-260B9D7B86AB}" type="datetimeFigureOut">
              <a:rPr lang="en-US" smtClean="0"/>
              <a:t>8/25/14</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5CB4846-F87C-4F48-B8C1-F720E91CFD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A60679C8-4AF7-BB46-941D-260B9D7B86AB}" type="datetimeFigureOut">
              <a:rPr lang="en-US" smtClean="0"/>
              <a:t>8/25/14</a:t>
            </a:fld>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5CB4846-F87C-4F48-B8C1-F720E91CFDFF}" type="slidenum">
              <a:rPr lang="en-US" smtClean="0"/>
              <a:t>‹#›</a:t>
            </a:fld>
            <a:endParaRPr lang="en-US" dirty="0"/>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Bell Work:</a:t>
            </a:r>
          </a:p>
          <a:p>
            <a:pPr marL="0" indent="0">
              <a:buNone/>
            </a:pPr>
            <a:r>
              <a:rPr lang="en-US" sz="4000" dirty="0" err="1" smtClean="0"/>
              <a:t>Olivya</a:t>
            </a:r>
            <a:r>
              <a:rPr lang="en-US" sz="4000" dirty="0" smtClean="0"/>
              <a:t> is 6 feet 2 inches tall. How many inches tall is </a:t>
            </a:r>
            <a:r>
              <a:rPr lang="en-US" sz="4000" dirty="0" err="1" smtClean="0"/>
              <a:t>Olivya</a:t>
            </a:r>
            <a:r>
              <a:rPr lang="en-US" sz="4000" dirty="0" smtClean="0"/>
              <a:t>?</a:t>
            </a:r>
          </a:p>
          <a:p>
            <a:pPr marL="0" indent="0">
              <a:buNone/>
            </a:pPr>
            <a:endParaRPr lang="en-US" sz="4000" dirty="0"/>
          </a:p>
        </p:txBody>
      </p:sp>
    </p:spTree>
    <p:extLst>
      <p:ext uri="{BB962C8B-B14F-4D97-AF65-F5344CB8AC3E}">
        <p14:creationId xmlns:p14="http://schemas.microsoft.com/office/powerpoint/2010/main" val="2339144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100km/4hr = 25km/1hr</a:t>
            </a:r>
          </a:p>
          <a:p>
            <a:pPr marL="0" indent="0">
              <a:buNone/>
            </a:pPr>
            <a:r>
              <a:rPr lang="en-US" sz="4000" dirty="0" smtClean="0"/>
              <a:t>Madalyn’s average speed was 25km/hr</a:t>
            </a:r>
            <a:endParaRPr lang="en-US" sz="4000" dirty="0"/>
          </a:p>
        </p:txBody>
      </p:sp>
    </p:spTree>
    <p:extLst>
      <p:ext uri="{BB962C8B-B14F-4D97-AF65-F5344CB8AC3E}">
        <p14:creationId xmlns:p14="http://schemas.microsoft.com/office/powerpoint/2010/main" val="126127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Traveling at an average rate of 58 miles per hour, about how long would it take a car to travel 20 miles?</a:t>
            </a:r>
            <a:endParaRPr lang="en-US" sz="4000" dirty="0"/>
          </a:p>
        </p:txBody>
      </p:sp>
    </p:spTree>
    <p:extLst>
      <p:ext uri="{BB962C8B-B14F-4D97-AF65-F5344CB8AC3E}">
        <p14:creationId xmlns:p14="http://schemas.microsoft.com/office/powerpoint/2010/main" val="225570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At 60 mph a car travels on mile each minute. Since 58 mph is nearly 60 mph, the trip would take a little more than 20 minutes.</a:t>
            </a:r>
            <a:endParaRPr lang="en-US" sz="4000" dirty="0"/>
          </a:p>
        </p:txBody>
      </p:sp>
    </p:spTree>
    <p:extLst>
      <p:ext uri="{BB962C8B-B14F-4D97-AF65-F5344CB8AC3E}">
        <p14:creationId xmlns:p14="http://schemas.microsoft.com/office/powerpoint/2010/main" val="691145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4000" dirty="0" smtClean="0"/>
              <a:t>In these examples, we used the term average speed. The speed of the truck in the first example probably fluctuated above and below its average speed. However, the total distance traveled was the same as if the truck had traveled at a steady speed – the average speed. </a:t>
            </a:r>
            <a:endParaRPr lang="en-US" sz="4000" dirty="0"/>
          </a:p>
        </p:txBody>
      </p:sp>
    </p:spTree>
    <p:extLst>
      <p:ext uri="{BB962C8B-B14F-4D97-AF65-F5344CB8AC3E}">
        <p14:creationId xmlns:p14="http://schemas.microsoft.com/office/powerpoint/2010/main" val="222200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Average*: a central number that is found by dividing the sum of the elements of a set by the number of elements. </a:t>
            </a:r>
          </a:p>
          <a:p>
            <a:pPr marL="0" indent="0">
              <a:buNone/>
            </a:pPr>
            <a:r>
              <a:rPr lang="en-US" sz="4000" dirty="0" smtClean="0"/>
              <a:t>(the average is more specifically called the</a:t>
            </a:r>
            <a:r>
              <a:rPr lang="en-US" sz="4000" b="1" dirty="0" smtClean="0"/>
              <a:t> mean</a:t>
            </a:r>
            <a:r>
              <a:rPr lang="en-US" sz="4000" dirty="0" smtClean="0"/>
              <a:t>)</a:t>
            </a:r>
            <a:endParaRPr lang="en-US" sz="4000" dirty="0"/>
          </a:p>
        </p:txBody>
      </p:sp>
    </p:spTree>
    <p:extLst>
      <p:ext uri="{BB962C8B-B14F-4D97-AF65-F5344CB8AC3E}">
        <p14:creationId xmlns:p14="http://schemas.microsoft.com/office/powerpoint/2010/main" val="363676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Calculating an average usually involves two steps. First we find the total by combining, then we make equal groups. </a:t>
            </a:r>
            <a:endParaRPr lang="en-US" sz="4000" dirty="0"/>
          </a:p>
        </p:txBody>
      </p:sp>
    </p:spTree>
    <p:extLst>
      <p:ext uri="{BB962C8B-B14F-4D97-AF65-F5344CB8AC3E}">
        <p14:creationId xmlns:p14="http://schemas.microsoft.com/office/powerpoint/2010/main" val="323620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In the four 8</a:t>
            </a:r>
            <a:r>
              <a:rPr lang="en-US" sz="4000" baseline="30000" dirty="0" smtClean="0"/>
              <a:t>th</a:t>
            </a:r>
            <a:r>
              <a:rPr lang="en-US" sz="4000" dirty="0" smtClean="0"/>
              <a:t> grade classrooms at Keeler School there are 28, 29, 31 and 32 students. What is the average number of students in an 8</a:t>
            </a:r>
            <a:r>
              <a:rPr lang="en-US" sz="4000" baseline="30000" dirty="0" smtClean="0"/>
              <a:t>th</a:t>
            </a:r>
            <a:r>
              <a:rPr lang="en-US" sz="4000" dirty="0" smtClean="0"/>
              <a:t> grade classroom?</a:t>
            </a:r>
            <a:endParaRPr lang="en-US" sz="4000" dirty="0"/>
          </a:p>
        </p:txBody>
      </p:sp>
    </p:spTree>
    <p:extLst>
      <p:ext uri="{BB962C8B-B14F-4D97-AF65-F5344CB8AC3E}">
        <p14:creationId xmlns:p14="http://schemas.microsoft.com/office/powerpoint/2010/main" val="94259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Average = (28 + 29 + 31 + 32) / (4)</a:t>
            </a:r>
          </a:p>
          <a:p>
            <a:pPr marL="0" indent="0">
              <a:buNone/>
            </a:pPr>
            <a:r>
              <a:rPr lang="en-US" sz="4000" dirty="0" smtClean="0"/>
              <a:t>=120 / 4</a:t>
            </a:r>
          </a:p>
          <a:p>
            <a:pPr marL="0" indent="0">
              <a:buNone/>
            </a:pPr>
            <a:r>
              <a:rPr lang="en-US" sz="4000" dirty="0" smtClean="0"/>
              <a:t>=30 students on average</a:t>
            </a:r>
            <a:endParaRPr lang="en-US" sz="4000" dirty="0"/>
          </a:p>
        </p:txBody>
      </p:sp>
    </p:spTree>
    <p:extLst>
      <p:ext uri="{BB962C8B-B14F-4D97-AF65-F5344CB8AC3E}">
        <p14:creationId xmlns:p14="http://schemas.microsoft.com/office/powerpoint/2010/main" val="509852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The average or mean is one measure of central tendency. We will now discuss 2 other measures.</a:t>
            </a:r>
            <a:endParaRPr lang="en-US" sz="4000" dirty="0"/>
          </a:p>
        </p:txBody>
      </p:sp>
    </p:spTree>
    <p:extLst>
      <p:ext uri="{BB962C8B-B14F-4D97-AF65-F5344CB8AC3E}">
        <p14:creationId xmlns:p14="http://schemas.microsoft.com/office/powerpoint/2010/main" val="2970611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Median*: the central number in a set of data.</a:t>
            </a:r>
          </a:p>
          <a:p>
            <a:pPr marL="0" indent="0">
              <a:buNone/>
            </a:pPr>
            <a:r>
              <a:rPr lang="en-US" sz="4000" dirty="0" smtClean="0"/>
              <a:t>Mode*: the most frequently occurring number.</a:t>
            </a:r>
            <a:endParaRPr lang="en-US" sz="4000" dirty="0"/>
          </a:p>
        </p:txBody>
      </p:sp>
    </p:spTree>
    <p:extLst>
      <p:ext uri="{BB962C8B-B14F-4D97-AF65-F5344CB8AC3E}">
        <p14:creationId xmlns:p14="http://schemas.microsoft.com/office/powerpoint/2010/main" val="408490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74 inches</a:t>
            </a:r>
            <a:endParaRPr lang="en-US" sz="4000" dirty="0"/>
          </a:p>
        </p:txBody>
      </p:sp>
    </p:spTree>
    <p:extLst>
      <p:ext uri="{BB962C8B-B14F-4D97-AF65-F5344CB8AC3E}">
        <p14:creationId xmlns:p14="http://schemas.microsoft.com/office/powerpoint/2010/main" val="1208010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To find the median we arrange the number in order from least to greatest and select the middle number or the average of the two middle numbers. To find the mode we select the number that appears most often. </a:t>
            </a:r>
            <a:endParaRPr lang="en-US" sz="4000" dirty="0"/>
          </a:p>
        </p:txBody>
      </p:sp>
    </p:spTree>
    <p:extLst>
      <p:ext uri="{BB962C8B-B14F-4D97-AF65-F5344CB8AC3E}">
        <p14:creationId xmlns:p14="http://schemas.microsoft.com/office/powerpoint/2010/main" val="1021628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Find the mean, median and mode of the following numbers.</a:t>
            </a:r>
          </a:p>
          <a:p>
            <a:pPr marL="0" indent="0">
              <a:buNone/>
            </a:pPr>
            <a:r>
              <a:rPr lang="en-US" sz="4000" dirty="0" smtClean="0"/>
              <a:t>170, 208, 185, 209, 181, 183, 191, 175, 175, 187, 195, 219</a:t>
            </a:r>
            <a:endParaRPr lang="en-US" sz="4000" dirty="0"/>
          </a:p>
        </p:txBody>
      </p:sp>
    </p:spTree>
    <p:extLst>
      <p:ext uri="{BB962C8B-B14F-4D97-AF65-F5344CB8AC3E}">
        <p14:creationId xmlns:p14="http://schemas.microsoft.com/office/powerpoint/2010/main" val="2781620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Mean = about 190</a:t>
            </a:r>
          </a:p>
        </p:txBody>
      </p:sp>
    </p:spTree>
    <p:extLst>
      <p:ext uri="{BB962C8B-B14F-4D97-AF65-F5344CB8AC3E}">
        <p14:creationId xmlns:p14="http://schemas.microsoft.com/office/powerpoint/2010/main" val="3974587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Median = 185 and 187</a:t>
            </a:r>
          </a:p>
          <a:p>
            <a:pPr marL="0" indent="0">
              <a:buNone/>
            </a:pPr>
            <a:r>
              <a:rPr lang="en-US" sz="4000" dirty="0" smtClean="0"/>
              <a:t>= 185 + 187 / 2 = 186</a:t>
            </a:r>
            <a:endParaRPr lang="en-US" sz="4000" dirty="0"/>
          </a:p>
        </p:txBody>
      </p:sp>
    </p:spTree>
    <p:extLst>
      <p:ext uri="{BB962C8B-B14F-4D97-AF65-F5344CB8AC3E}">
        <p14:creationId xmlns:p14="http://schemas.microsoft.com/office/powerpoint/2010/main" val="3574939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Mode = 175</a:t>
            </a:r>
            <a:endParaRPr lang="en-US" sz="4000" dirty="0"/>
          </a:p>
        </p:txBody>
      </p:sp>
    </p:spTree>
    <p:extLst>
      <p:ext uri="{BB962C8B-B14F-4D97-AF65-F5344CB8AC3E}">
        <p14:creationId xmlns:p14="http://schemas.microsoft.com/office/powerpoint/2010/main" val="3666041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Range*: the difference between the greatest and least numbers in the set.</a:t>
            </a:r>
          </a:p>
          <a:p>
            <a:pPr marL="0" indent="0">
              <a:buNone/>
            </a:pPr>
            <a:r>
              <a:rPr lang="en-US" sz="4000" dirty="0" smtClean="0"/>
              <a:t>What was the range of the last set of numbers?</a:t>
            </a:r>
            <a:endParaRPr lang="en-US" sz="4000" dirty="0"/>
          </a:p>
        </p:txBody>
      </p:sp>
    </p:spTree>
    <p:extLst>
      <p:ext uri="{BB962C8B-B14F-4D97-AF65-F5344CB8AC3E}">
        <p14:creationId xmlns:p14="http://schemas.microsoft.com/office/powerpoint/2010/main" val="58219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 </a:t>
            </a:r>
          </a:p>
          <a:p>
            <a:pPr marL="0" indent="0">
              <a:buNone/>
            </a:pPr>
            <a:r>
              <a:rPr lang="en-US" sz="4000" dirty="0" smtClean="0"/>
              <a:t>219 – 170 = 49</a:t>
            </a:r>
            <a:endParaRPr lang="en-US" sz="4000" dirty="0"/>
          </a:p>
        </p:txBody>
      </p:sp>
    </p:spTree>
    <p:extLst>
      <p:ext uri="{BB962C8B-B14F-4D97-AF65-F5344CB8AC3E}">
        <p14:creationId xmlns:p14="http://schemas.microsoft.com/office/powerpoint/2010/main" val="802882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7 #1-30</a:t>
            </a:r>
          </a:p>
          <a:p>
            <a:pPr marL="0" indent="0">
              <a:buNone/>
            </a:pPr>
            <a:r>
              <a:rPr lang="en-US" sz="4000" dirty="0" smtClean="0"/>
              <a:t>Due tomorrow </a:t>
            </a:r>
            <a:endParaRPr lang="en-US" sz="4000" dirty="0"/>
          </a:p>
        </p:txBody>
      </p:sp>
    </p:spTree>
    <p:extLst>
      <p:ext uri="{BB962C8B-B14F-4D97-AF65-F5344CB8AC3E}">
        <p14:creationId xmlns:p14="http://schemas.microsoft.com/office/powerpoint/2010/main" val="317904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54200" y="1003900"/>
            <a:ext cx="5446713" cy="2810579"/>
          </a:xfrm>
        </p:spPr>
        <p:txBody>
          <a:bodyPr>
            <a:normAutofit/>
          </a:bodyPr>
          <a:lstStyle/>
          <a:p>
            <a:r>
              <a:rPr lang="en-US" sz="4000" dirty="0" smtClean="0"/>
              <a:t>Lesson 7: </a:t>
            </a:r>
          </a:p>
          <a:p>
            <a:r>
              <a:rPr lang="en-US" sz="4000" dirty="0" smtClean="0"/>
              <a:t>Rates and Average, Measures of Central Tendency</a:t>
            </a:r>
            <a:endParaRPr lang="en-US" sz="4000" dirty="0"/>
          </a:p>
        </p:txBody>
      </p:sp>
    </p:spTree>
    <p:extLst>
      <p:ext uri="{BB962C8B-B14F-4D97-AF65-F5344CB8AC3E}">
        <p14:creationId xmlns:p14="http://schemas.microsoft.com/office/powerpoint/2010/main" val="409253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Rate*: a division relationship between two measures. </a:t>
            </a:r>
          </a:p>
          <a:p>
            <a:pPr marL="0" indent="0">
              <a:buNone/>
            </a:pPr>
            <a:r>
              <a:rPr lang="en-US" sz="4000" dirty="0" smtClean="0"/>
              <a:t>Unit Rate*: a division relationship between two measures where the second measure is 1.</a:t>
            </a:r>
            <a:endParaRPr lang="en-US" sz="4000" dirty="0"/>
          </a:p>
        </p:txBody>
      </p:sp>
    </p:spTree>
    <p:extLst>
      <p:ext uri="{BB962C8B-B14F-4D97-AF65-F5344CB8AC3E}">
        <p14:creationId xmlns:p14="http://schemas.microsoft.com/office/powerpoint/2010/main" val="272864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Unit Rate Examples:</a:t>
            </a:r>
          </a:p>
          <a:p>
            <a:pPr marL="0" indent="0">
              <a:buNone/>
            </a:pPr>
            <a:r>
              <a:rPr lang="en-US" sz="4000" dirty="0"/>
              <a:t>	</a:t>
            </a:r>
            <a:r>
              <a:rPr lang="en-US" sz="4000" dirty="0" smtClean="0"/>
              <a:t>65 miles per hour (65mph)</a:t>
            </a:r>
          </a:p>
          <a:p>
            <a:pPr marL="0" indent="0">
              <a:buNone/>
            </a:pPr>
            <a:r>
              <a:rPr lang="en-US" sz="4000" dirty="0"/>
              <a:t>	</a:t>
            </a:r>
            <a:r>
              <a:rPr lang="en-US" sz="4000" dirty="0" smtClean="0"/>
              <a:t>24 miles per gallon (24mpg)</a:t>
            </a:r>
          </a:p>
          <a:p>
            <a:pPr marL="0" indent="0">
              <a:buNone/>
            </a:pPr>
            <a:r>
              <a:rPr lang="en-US" sz="4000" dirty="0"/>
              <a:t>	</a:t>
            </a:r>
            <a:r>
              <a:rPr lang="en-US" sz="4000" dirty="0" smtClean="0"/>
              <a:t>32 feet per second (32ft/sec)</a:t>
            </a:r>
          </a:p>
          <a:p>
            <a:pPr marL="0" indent="0">
              <a:buNone/>
            </a:pPr>
            <a:r>
              <a:rPr lang="en-US" sz="4000" dirty="0"/>
              <a:t>	</a:t>
            </a:r>
            <a:r>
              <a:rPr lang="en-US" sz="4000" dirty="0" smtClean="0"/>
              <a:t>15 cents per ounce ($0.15/oz)</a:t>
            </a:r>
          </a:p>
        </p:txBody>
      </p:sp>
    </p:spTree>
    <p:extLst>
      <p:ext uri="{BB962C8B-B14F-4D97-AF65-F5344CB8AC3E}">
        <p14:creationId xmlns:p14="http://schemas.microsoft.com/office/powerpoint/2010/main" val="240463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104" y="1761565"/>
            <a:ext cx="9002896" cy="4289611"/>
          </a:xfrm>
        </p:spPr>
        <p:txBody>
          <a:bodyPr>
            <a:normAutofit/>
          </a:bodyPr>
          <a:lstStyle/>
          <a:p>
            <a:pPr marL="0" indent="0">
              <a:buNone/>
            </a:pPr>
            <a:r>
              <a:rPr lang="en-US" sz="4000" dirty="0" smtClean="0"/>
              <a:t>Rate problems involve the two units that form the rate.</a:t>
            </a:r>
          </a:p>
          <a:p>
            <a:pPr marL="0" indent="0">
              <a:buNone/>
            </a:pPr>
            <a:r>
              <a:rPr lang="en-US" dirty="0" smtClean="0"/>
              <a:t>  Number of </a:t>
            </a:r>
            <a:r>
              <a:rPr lang="en-US" b="1" dirty="0" smtClean="0"/>
              <a:t>hours</a:t>
            </a:r>
            <a:r>
              <a:rPr lang="en-US" dirty="0" smtClean="0"/>
              <a:t> x 65 </a:t>
            </a:r>
            <a:r>
              <a:rPr lang="en-US" b="1" dirty="0" smtClean="0"/>
              <a:t>miles per hour </a:t>
            </a:r>
            <a:r>
              <a:rPr lang="en-US" dirty="0" smtClean="0"/>
              <a:t>= number of </a:t>
            </a:r>
            <a:r>
              <a:rPr lang="en-US" b="1" dirty="0" smtClean="0"/>
              <a:t>miles</a:t>
            </a:r>
          </a:p>
          <a:p>
            <a:pPr marL="0" indent="0">
              <a:buNone/>
            </a:pPr>
            <a:r>
              <a:rPr lang="en-US" dirty="0" smtClean="0"/>
              <a:t>Number of </a:t>
            </a:r>
            <a:r>
              <a:rPr lang="en-US" b="1" dirty="0" smtClean="0"/>
              <a:t>gallons</a:t>
            </a:r>
            <a:r>
              <a:rPr lang="en-US" dirty="0" smtClean="0"/>
              <a:t> x 24 </a:t>
            </a:r>
            <a:r>
              <a:rPr lang="en-US" b="1" dirty="0" smtClean="0"/>
              <a:t>miles per gallon </a:t>
            </a:r>
            <a:r>
              <a:rPr lang="en-US" dirty="0" smtClean="0"/>
              <a:t>= number of </a:t>
            </a:r>
            <a:r>
              <a:rPr lang="en-US" b="1" dirty="0" smtClean="0"/>
              <a:t>miles</a:t>
            </a:r>
            <a:endParaRPr lang="en-US" b="1" dirty="0"/>
          </a:p>
        </p:txBody>
      </p:sp>
    </p:spTree>
    <p:extLst>
      <p:ext uri="{BB962C8B-B14F-4D97-AF65-F5344CB8AC3E}">
        <p14:creationId xmlns:p14="http://schemas.microsoft.com/office/powerpoint/2010/main" val="1977725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 </a:t>
            </a:r>
          </a:p>
          <a:p>
            <a:pPr marL="0" indent="0">
              <a:buNone/>
            </a:pPr>
            <a:r>
              <a:rPr lang="en-US" sz="4000" dirty="0" smtClean="0"/>
              <a:t>Driving at an average speed of 55 mph, about how far will the driver travel in 6 hours?</a:t>
            </a:r>
            <a:endParaRPr lang="en-US" sz="4000" dirty="0"/>
          </a:p>
        </p:txBody>
      </p:sp>
    </p:spTree>
    <p:extLst>
      <p:ext uri="{BB962C8B-B14F-4D97-AF65-F5344CB8AC3E}">
        <p14:creationId xmlns:p14="http://schemas.microsoft.com/office/powerpoint/2010/main" val="405120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995" y="786075"/>
            <a:ext cx="8425885" cy="5265101"/>
          </a:xfrm>
        </p:spPr>
        <p:txBody>
          <a:bodyPr>
            <a:normAutofit fontScale="92500"/>
          </a:bodyPr>
          <a:lstStyle/>
          <a:p>
            <a:pPr marL="0" indent="0">
              <a:buNone/>
            </a:pPr>
            <a:r>
              <a:rPr lang="en-US" sz="4000" dirty="0" smtClean="0"/>
              <a:t>Answer:</a:t>
            </a:r>
          </a:p>
          <a:p>
            <a:pPr marL="0" indent="0">
              <a:buNone/>
            </a:pPr>
            <a:r>
              <a:rPr lang="en-US" sz="4000" dirty="0" smtClean="0"/>
              <a:t>We are given the rate and the number of hours. We will find the number of miles. </a:t>
            </a:r>
          </a:p>
          <a:p>
            <a:pPr marL="0" indent="0">
              <a:buNone/>
            </a:pPr>
            <a:r>
              <a:rPr lang="en-US" sz="4000" dirty="0" smtClean="0"/>
              <a:t>6 hours x 55 miles per hour = n miles</a:t>
            </a:r>
          </a:p>
          <a:p>
            <a:pPr marL="0" indent="0">
              <a:buNone/>
            </a:pPr>
            <a:r>
              <a:rPr lang="en-US" sz="4000" dirty="0" smtClean="0"/>
              <a:t>The driver will travel about 55 miles each hour, so in 6 hours the driver will drive     6 x 55 or 33o miles.</a:t>
            </a:r>
            <a:endParaRPr lang="en-US" sz="4000" dirty="0"/>
          </a:p>
        </p:txBody>
      </p:sp>
    </p:spTree>
    <p:extLst>
      <p:ext uri="{BB962C8B-B14F-4D97-AF65-F5344CB8AC3E}">
        <p14:creationId xmlns:p14="http://schemas.microsoft.com/office/powerpoint/2010/main" val="92586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 </a:t>
            </a:r>
          </a:p>
          <a:p>
            <a:pPr marL="0" indent="0">
              <a:buNone/>
            </a:pPr>
            <a:r>
              <a:rPr lang="en-US" sz="4000" dirty="0" smtClean="0"/>
              <a:t>Madalyn finished the 100 km bike race in four hours. What was her average speed in kilometers?</a:t>
            </a:r>
            <a:endParaRPr lang="en-US" sz="4000" dirty="0"/>
          </a:p>
        </p:txBody>
      </p:sp>
    </p:spTree>
    <p:extLst>
      <p:ext uri="{BB962C8B-B14F-4D97-AF65-F5344CB8AC3E}">
        <p14:creationId xmlns:p14="http://schemas.microsoft.com/office/powerpoint/2010/main" val="297241934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44</TotalTime>
  <Words>631</Words>
  <Application>Microsoft Macintosh PowerPoint</Application>
  <PresentationFormat>On-screen Show (4:3)</PresentationFormat>
  <Paragraphs>61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Infusion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Haley Stenquist</dc:creator>
  <cp:lastModifiedBy>Haley Stenquist</cp:lastModifiedBy>
  <cp:revision>5</cp:revision>
  <cp:lastPrinted>2014-08-25T16:02:26Z</cp:lastPrinted>
  <dcterms:created xsi:type="dcterms:W3CDTF">2014-08-25T14:45:18Z</dcterms:created>
  <dcterms:modified xsi:type="dcterms:W3CDTF">2014-08-25T16:02:53Z</dcterms:modified>
</cp:coreProperties>
</file>