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9" r:id="rId2"/>
    <p:sldId id="280" r:id="rId3"/>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1" d="100"/>
          <a:sy n="61" d="100"/>
        </p:scale>
        <p:origin x="-1072"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B7C3F878-F5E8-489B-AC8A-64F2A7E22C28}" type="datetimeFigureOut">
              <a:rPr lang="en-US" smtClean="0"/>
              <a:pPr/>
              <a:t>1/20/15</a:t>
            </a:fld>
            <a:endParaRPr lang="en-US" dirty="0"/>
          </a:p>
        </p:txBody>
      </p:sp>
      <p:sp>
        <p:nvSpPr>
          <p:cNvPr id="5" name="Footer Placeholder 4"/>
          <p:cNvSpPr>
            <a:spLocks noGrp="1"/>
          </p:cNvSpPr>
          <p:nvPr>
            <p:ph type="ftr" sz="quarter" idx="11"/>
          </p:nvPr>
        </p:nvSpPr>
        <p:spPr>
          <a:xfrm>
            <a:off x="1174044" y="5357592"/>
            <a:ext cx="5034845" cy="365125"/>
          </a:xfrm>
        </p:spPr>
        <p:txBody>
          <a:bodyPr/>
          <a:lstStyle/>
          <a:p>
            <a:endParaRPr lang="en-US" dirty="0"/>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651FC063-5EA9-49AF-AFAF-D68C9E82B23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C3F878-F5E8-489B-AC8A-64F2A7E22C28}" type="datetimeFigureOut">
              <a:rPr lang="en-US" smtClean="0"/>
              <a:pPr/>
              <a:t>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51FC063-5EA9-49AF-AFAF-D68C9E82B23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C3F878-F5E8-489B-AC8A-64F2A7E22C28}" type="datetimeFigureOut">
              <a:rPr lang="en-US" smtClean="0"/>
              <a:pPr/>
              <a:t>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51FC063-5EA9-49AF-AFAF-D68C9E82B23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C3F878-F5E8-489B-AC8A-64F2A7E22C28}" type="datetimeFigureOut">
              <a:rPr lang="en-US" smtClean="0"/>
              <a:pPr/>
              <a:t>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51FC063-5EA9-49AF-AFAF-D68C9E82B23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7C3F878-F5E8-489B-AC8A-64F2A7E22C28}" type="datetimeFigureOut">
              <a:rPr lang="en-US" smtClean="0"/>
              <a:pPr/>
              <a:t>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51FC063-5EA9-49AF-AFAF-D68C9E82B23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B7C3F878-F5E8-489B-AC8A-64F2A7E22C28}" type="datetimeFigureOut">
              <a:rPr lang="en-US" smtClean="0"/>
              <a:pPr/>
              <a:t>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51FC063-5EA9-49AF-AFAF-D68C9E82B23B}" type="slidenum">
              <a:rPr lang="en-US" smtClean="0"/>
              <a:pPr/>
              <a:t>‹#›</a:t>
            </a:fld>
            <a:endParaRPr lang="en-US" dirty="0"/>
          </a:p>
        </p:txBody>
      </p:sp>
      <p:sp>
        <p:nvSpPr>
          <p:cNvPr id="9" name="Content Placeholder 8"/>
          <p:cNvSpPr>
            <a:spLocks noGrp="1"/>
          </p:cNvSpPr>
          <p:nvPr>
            <p:ph sz="quarter" idx="13"/>
          </p:nvPr>
        </p:nvSpPr>
        <p:spPr>
          <a:xfrm>
            <a:off x="1298448" y="2121407"/>
            <a:ext cx="3200400" cy="36027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B7C3F878-F5E8-489B-AC8A-64F2A7E22C28}" type="datetimeFigureOut">
              <a:rPr lang="en-US" smtClean="0"/>
              <a:pPr/>
              <a:t>1/20/15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51FC063-5EA9-49AF-AFAF-D68C9E82B23B}" type="slidenum">
              <a:rPr lang="en-US" smtClean="0"/>
              <a:pPr/>
              <a:t>‹#›</a:t>
            </a:fld>
            <a:endParaRPr lang="en-US" dirty="0"/>
          </a:p>
        </p:txBody>
      </p:sp>
      <p:sp>
        <p:nvSpPr>
          <p:cNvPr id="11" name="Content Placeholder 10"/>
          <p:cNvSpPr>
            <a:spLocks noGrp="1"/>
          </p:cNvSpPr>
          <p:nvPr>
            <p:ph sz="quarter" idx="13"/>
          </p:nvPr>
        </p:nvSpPr>
        <p:spPr>
          <a:xfrm>
            <a:off x="1298448" y="2944368"/>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C3F878-F5E8-489B-AC8A-64F2A7E22C28}" type="datetimeFigureOut">
              <a:rPr lang="en-US" smtClean="0"/>
              <a:pPr/>
              <a:t>1/20/15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51FC063-5EA9-49AF-AFAF-D68C9E82B23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C3F878-F5E8-489B-AC8A-64F2A7E22C28}" type="datetimeFigureOut">
              <a:rPr lang="en-US" smtClean="0"/>
              <a:pPr/>
              <a:t>1/20/15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51FC063-5EA9-49AF-AFAF-D68C9E82B23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en-US" smtClean="0"/>
              <a:t>Click to edit Master title style</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1698" y="5885672"/>
            <a:ext cx="1213821" cy="365125"/>
          </a:xfrm>
        </p:spPr>
        <p:txBody>
          <a:bodyPr/>
          <a:lstStyle/>
          <a:p>
            <a:fld id="{B7C3F878-F5E8-489B-AC8A-64F2A7E22C28}" type="datetimeFigureOut">
              <a:rPr lang="en-US" smtClean="0"/>
              <a:pPr/>
              <a:t>1/20/15</a:t>
            </a:fld>
            <a:endParaRPr lang="en-US" dirty="0"/>
          </a:p>
        </p:txBody>
      </p:sp>
      <p:sp>
        <p:nvSpPr>
          <p:cNvPr id="6" name="Footer Placeholder 5"/>
          <p:cNvSpPr>
            <a:spLocks noGrp="1"/>
          </p:cNvSpPr>
          <p:nvPr>
            <p:ph type="ftr" sz="quarter" idx="11"/>
          </p:nvPr>
        </p:nvSpPr>
        <p:spPr>
          <a:xfrm rot="-60000">
            <a:off x="914554" y="5829261"/>
            <a:ext cx="3522607" cy="365125"/>
          </a:xfrm>
        </p:spPr>
        <p:txBody>
          <a:bodyPr/>
          <a:lstStyle/>
          <a:p>
            <a:endParaRPr lang="en-US" dirty="0"/>
          </a:p>
        </p:txBody>
      </p:sp>
      <p:sp>
        <p:nvSpPr>
          <p:cNvPr id="7" name="Slide Number Placeholder 6"/>
          <p:cNvSpPr>
            <a:spLocks noGrp="1"/>
          </p:cNvSpPr>
          <p:nvPr>
            <p:ph type="sldNum" sz="quarter" idx="12"/>
          </p:nvPr>
        </p:nvSpPr>
        <p:spPr>
          <a:xfrm rot="60000">
            <a:off x="7557313" y="5896961"/>
            <a:ext cx="554023" cy="365125"/>
          </a:xfrm>
        </p:spPr>
        <p:txBody>
          <a:bodyPr/>
          <a:lstStyle/>
          <a:p>
            <a:fld id="{651FC063-5EA9-49AF-AFAF-D68C9E82B23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5936" y="5888737"/>
            <a:ext cx="1213821" cy="365125"/>
          </a:xfrm>
        </p:spPr>
        <p:txBody>
          <a:bodyPr/>
          <a:lstStyle/>
          <a:p>
            <a:fld id="{B7C3F878-F5E8-489B-AC8A-64F2A7E22C28}" type="datetimeFigureOut">
              <a:rPr lang="en-US" smtClean="0"/>
              <a:pPr/>
              <a:t>1/20/15</a:t>
            </a:fld>
            <a:endParaRPr lang="en-US" dirty="0"/>
          </a:p>
        </p:txBody>
      </p:sp>
      <p:sp>
        <p:nvSpPr>
          <p:cNvPr id="6" name="Footer Placeholder 5"/>
          <p:cNvSpPr>
            <a:spLocks noGrp="1"/>
          </p:cNvSpPr>
          <p:nvPr>
            <p:ph type="ftr" sz="quarter" idx="11"/>
          </p:nvPr>
        </p:nvSpPr>
        <p:spPr>
          <a:xfrm rot="-60000">
            <a:off x="914569" y="5831037"/>
            <a:ext cx="3319043" cy="365125"/>
          </a:xfrm>
        </p:spPr>
        <p:txBody>
          <a:bodyPr/>
          <a:lstStyle/>
          <a:p>
            <a:endParaRPr lang="en-US" dirty="0"/>
          </a:p>
        </p:txBody>
      </p:sp>
      <p:sp>
        <p:nvSpPr>
          <p:cNvPr id="7" name="Slide Number Placeholder 6"/>
          <p:cNvSpPr>
            <a:spLocks noGrp="1"/>
          </p:cNvSpPr>
          <p:nvPr>
            <p:ph type="sldNum" sz="quarter" idx="12"/>
          </p:nvPr>
        </p:nvSpPr>
        <p:spPr>
          <a:xfrm rot="60000">
            <a:off x="7562089" y="5900026"/>
            <a:ext cx="554023" cy="365125"/>
          </a:xfrm>
        </p:spPr>
        <p:txBody>
          <a:bodyPr/>
          <a:lstStyle/>
          <a:p>
            <a:fld id="{651FC063-5EA9-49AF-AFAF-D68C9E82B23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3.jpeg"/><Relationship Id="rId14" Type="http://schemas.openxmlformats.org/officeDocument/2006/relationships/image" Target="../media/image4.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B7C3F878-F5E8-489B-AC8A-64F2A7E22C28}" type="datetimeFigureOut">
              <a:rPr lang="en-US" smtClean="0"/>
              <a:pPr/>
              <a:t>1/20/15</a:t>
            </a:fld>
            <a:endParaRPr lang="en-US" dirty="0"/>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en-US" dirty="0"/>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651FC063-5EA9-49AF-AFAF-D68C9E82B23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marL="0" indent="0">
              <a:buNone/>
            </a:pPr>
            <a:r>
              <a:rPr lang="en-US" sz="4800" dirty="0" smtClean="0"/>
              <a:t>Bell Work:</a:t>
            </a:r>
          </a:p>
          <a:p>
            <a:pPr marL="0" indent="0">
              <a:buNone/>
            </a:pPr>
            <a:r>
              <a:rPr lang="en-US" sz="4800" dirty="0" smtClean="0"/>
              <a:t>In Mateo’s aquarium, silver fish outnumber red </a:t>
            </a:r>
            <a:r>
              <a:rPr lang="en-US" sz="4800" dirty="0"/>
              <a:t>f</a:t>
            </a:r>
            <a:r>
              <a:rPr lang="en-US" sz="4800" dirty="0" smtClean="0"/>
              <a:t>ish nine to two. If there were twenty-two silver and red fish in all, how many were silver?</a:t>
            </a:r>
            <a:endParaRPr lang="en-US" sz="4800" dirty="0"/>
          </a:p>
        </p:txBody>
      </p:sp>
    </p:spTree>
    <p:extLst>
      <p:ext uri="{BB962C8B-B14F-4D97-AF65-F5344CB8AC3E}">
        <p14:creationId xmlns:p14="http://schemas.microsoft.com/office/powerpoint/2010/main" val="1322652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Answer:</a:t>
            </a:r>
          </a:p>
          <a:p>
            <a:pPr marL="0" indent="0">
              <a:buNone/>
            </a:pPr>
            <a:r>
              <a:rPr lang="en-US" sz="4000" dirty="0" smtClean="0"/>
              <a:t>Variables: miles traveled, hours traveled</a:t>
            </a:r>
          </a:p>
          <a:p>
            <a:pPr marL="0" indent="0">
              <a:buNone/>
            </a:pPr>
            <a:r>
              <a:rPr lang="en-US" sz="4000" dirty="0" smtClean="0"/>
              <a:t>Constant: 60mph</a:t>
            </a:r>
            <a:endParaRPr lang="en-US" sz="4000" dirty="0"/>
          </a:p>
        </p:txBody>
      </p:sp>
    </p:spTree>
    <p:extLst>
      <p:ext uri="{BB962C8B-B14F-4D97-AF65-F5344CB8AC3E}">
        <p14:creationId xmlns:p14="http://schemas.microsoft.com/office/powerpoint/2010/main" val="16711404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Example:</a:t>
            </a:r>
          </a:p>
          <a:p>
            <a:pPr marL="0" indent="0">
              <a:buNone/>
            </a:pPr>
            <a:r>
              <a:rPr lang="en-US" sz="4000" dirty="0"/>
              <a:t> </a:t>
            </a:r>
            <a:r>
              <a:rPr lang="en-US" sz="4000" dirty="0" smtClean="0"/>
              <a:t>perimeter = 4 x side length</a:t>
            </a:r>
            <a:endParaRPr lang="en-US" sz="4000" dirty="0"/>
          </a:p>
        </p:txBody>
      </p:sp>
    </p:spTree>
    <p:extLst>
      <p:ext uri="{BB962C8B-B14F-4D97-AF65-F5344CB8AC3E}">
        <p14:creationId xmlns:p14="http://schemas.microsoft.com/office/powerpoint/2010/main" val="42777615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Answer:</a:t>
            </a:r>
          </a:p>
          <a:p>
            <a:pPr marL="0" indent="0">
              <a:buNone/>
            </a:pPr>
            <a:r>
              <a:rPr lang="en-US" sz="4000" dirty="0" smtClean="0"/>
              <a:t>Variables: perimeter, length of side</a:t>
            </a:r>
          </a:p>
          <a:p>
            <a:pPr marL="0" indent="0">
              <a:buNone/>
            </a:pPr>
            <a:r>
              <a:rPr lang="en-US" sz="4000" dirty="0" smtClean="0"/>
              <a:t>Constant: 4</a:t>
            </a:r>
            <a:endParaRPr lang="en-US" sz="4000" dirty="0"/>
          </a:p>
        </p:txBody>
      </p:sp>
    </p:spTree>
    <p:extLst>
      <p:ext uri="{BB962C8B-B14F-4D97-AF65-F5344CB8AC3E}">
        <p14:creationId xmlns:p14="http://schemas.microsoft.com/office/powerpoint/2010/main" val="4713670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8414" y="1020240"/>
            <a:ext cx="7202786" cy="5059565"/>
          </a:xfrm>
        </p:spPr>
        <p:txBody>
          <a:bodyPr>
            <a:normAutofit fontScale="92500"/>
          </a:bodyPr>
          <a:lstStyle/>
          <a:p>
            <a:pPr marL="0" indent="0">
              <a:buNone/>
            </a:pPr>
            <a:r>
              <a:rPr lang="en-US" sz="4000" dirty="0" smtClean="0"/>
              <a:t>Characteristics of Direct Variation:</a:t>
            </a:r>
          </a:p>
          <a:p>
            <a:pPr marL="742950" indent="-742950">
              <a:buFont typeface="+mj-lt"/>
              <a:buAutoNum type="arabicPeriod"/>
            </a:pPr>
            <a:r>
              <a:rPr lang="en-US" sz="4000" dirty="0" smtClean="0"/>
              <a:t>When one variable is zero, the other is zero (the graph of the equation intersects the origin).</a:t>
            </a:r>
          </a:p>
          <a:p>
            <a:pPr marL="742950" indent="-742950">
              <a:buFont typeface="+mj-lt"/>
              <a:buAutoNum type="arabicPeriod"/>
            </a:pPr>
            <a:r>
              <a:rPr lang="en-US" sz="4000" dirty="0" smtClean="0"/>
              <a:t>As one variable changes, the other variable changes by a constant factor (the graph is a line).</a:t>
            </a:r>
            <a:endParaRPr lang="en-US" sz="4000" dirty="0"/>
          </a:p>
        </p:txBody>
      </p:sp>
    </p:spTree>
    <p:extLst>
      <p:ext uri="{BB962C8B-B14F-4D97-AF65-F5344CB8AC3E}">
        <p14:creationId xmlns:p14="http://schemas.microsoft.com/office/powerpoint/2010/main" val="14030876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7" y="1124348"/>
            <a:ext cx="6973795" cy="4598721"/>
          </a:xfrm>
        </p:spPr>
        <p:txBody>
          <a:bodyPr>
            <a:normAutofit/>
          </a:bodyPr>
          <a:lstStyle/>
          <a:p>
            <a:pPr marL="0" indent="0">
              <a:buNone/>
            </a:pPr>
            <a:r>
              <a:rPr lang="en-US" sz="4000" dirty="0" smtClean="0"/>
              <a:t>We can solve the equation        y = </a:t>
            </a:r>
            <a:r>
              <a:rPr lang="en-US" sz="4000" dirty="0" smtClean="0"/>
              <a:t>kx</a:t>
            </a:r>
            <a:r>
              <a:rPr lang="en-US" sz="4000" dirty="0" smtClean="0"/>
              <a:t> for k by dividing both sides of the equation by x. </a:t>
            </a:r>
          </a:p>
          <a:p>
            <a:pPr marL="0" indent="0">
              <a:buNone/>
            </a:pPr>
            <a:r>
              <a:rPr lang="en-US" sz="4000" dirty="0"/>
              <a:t>	</a:t>
            </a:r>
            <a:r>
              <a:rPr lang="en-US" sz="4000" dirty="0" smtClean="0"/>
              <a:t>		y = </a:t>
            </a:r>
            <a:r>
              <a:rPr lang="en-US" sz="4000" dirty="0" smtClean="0"/>
              <a:t>kx</a:t>
            </a:r>
            <a:endParaRPr lang="en-US" sz="4000" dirty="0" smtClean="0"/>
          </a:p>
          <a:p>
            <a:pPr marL="0" indent="0">
              <a:buNone/>
            </a:pPr>
            <a:r>
              <a:rPr lang="en-US" sz="4000" dirty="0"/>
              <a:t>	</a:t>
            </a:r>
            <a:r>
              <a:rPr lang="en-US" sz="4000" dirty="0" smtClean="0"/>
              <a:t>		</a:t>
            </a:r>
            <a:r>
              <a:rPr lang="en-US" sz="4000" u="sng" dirty="0" smtClean="0"/>
              <a:t> y </a:t>
            </a:r>
            <a:r>
              <a:rPr lang="en-US" sz="4000" dirty="0" smtClean="0"/>
              <a:t> = k</a:t>
            </a:r>
          </a:p>
          <a:p>
            <a:pPr marL="0" indent="0">
              <a:buNone/>
            </a:pPr>
            <a:r>
              <a:rPr lang="en-US" sz="4000" dirty="0"/>
              <a:t>	</a:t>
            </a:r>
            <a:r>
              <a:rPr lang="en-US" sz="4000" dirty="0" smtClean="0"/>
              <a:t>	 	 x</a:t>
            </a:r>
            <a:endParaRPr lang="en-US" sz="4000" dirty="0"/>
          </a:p>
        </p:txBody>
      </p:sp>
    </p:spTree>
    <p:extLst>
      <p:ext uri="{BB962C8B-B14F-4D97-AF65-F5344CB8AC3E}">
        <p14:creationId xmlns:p14="http://schemas.microsoft.com/office/powerpoint/2010/main" val="12284545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0048" y="916135"/>
            <a:ext cx="7077883" cy="5122028"/>
          </a:xfrm>
        </p:spPr>
        <p:txBody>
          <a:bodyPr>
            <a:normAutofit fontScale="92500" lnSpcReduction="20000"/>
          </a:bodyPr>
          <a:lstStyle/>
          <a:p>
            <a:pPr marL="0" indent="0">
              <a:buNone/>
            </a:pPr>
            <a:r>
              <a:rPr lang="en-US" sz="4000" dirty="0" smtClean="0"/>
              <a:t>This alternate equation shows that the ratio of the two variables in direct variation equals the constant of proportionality. We use the word proportionality because quantities that vary directly are proportional – their ratio is constant. Knowing this we can determine from a table if a relationship is an example of direct variation. </a:t>
            </a:r>
            <a:endParaRPr lang="en-US" sz="4000" dirty="0"/>
          </a:p>
        </p:txBody>
      </p:sp>
    </p:spTree>
    <p:extLst>
      <p:ext uri="{BB962C8B-B14F-4D97-AF65-F5344CB8AC3E}">
        <p14:creationId xmlns:p14="http://schemas.microsoft.com/office/powerpoint/2010/main" val="30441610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0048" y="812028"/>
            <a:ext cx="7057065" cy="5413525"/>
          </a:xfrm>
        </p:spPr>
        <p:txBody>
          <a:bodyPr>
            <a:normAutofit fontScale="85000" lnSpcReduction="20000"/>
          </a:bodyPr>
          <a:lstStyle/>
          <a:p>
            <a:pPr marL="0" indent="0">
              <a:buNone/>
            </a:pPr>
            <a:r>
              <a:rPr lang="en-US" sz="4000" dirty="0" smtClean="0"/>
              <a:t>Example:</a:t>
            </a:r>
          </a:p>
          <a:p>
            <a:pPr marL="0" indent="0">
              <a:buNone/>
            </a:pPr>
            <a:r>
              <a:rPr lang="en-US" sz="4000" dirty="0" smtClean="0"/>
              <a:t>Which of the following is an example of direct variation? (the variables are underlined).</a:t>
            </a:r>
          </a:p>
          <a:p>
            <a:pPr marL="742950" indent="-742950">
              <a:buFont typeface="+mj-lt"/>
              <a:buAutoNum type="alphaLcParenR"/>
            </a:pPr>
            <a:r>
              <a:rPr lang="en-US" sz="4000" dirty="0" smtClean="0"/>
              <a:t>A taxi company charges three dollars to start the ride plus two </a:t>
            </a:r>
            <a:r>
              <a:rPr lang="en-US" sz="4000" u="sng" dirty="0" smtClean="0"/>
              <a:t>dollars</a:t>
            </a:r>
            <a:r>
              <a:rPr lang="en-US" sz="4000" dirty="0" smtClean="0"/>
              <a:t> per </a:t>
            </a:r>
            <a:r>
              <a:rPr lang="en-US" sz="4000" u="sng" dirty="0" smtClean="0"/>
              <a:t>mile</a:t>
            </a:r>
            <a:r>
              <a:rPr lang="en-US" sz="4000" dirty="0" smtClean="0"/>
              <a:t>.</a:t>
            </a:r>
          </a:p>
          <a:p>
            <a:pPr marL="742950" indent="-742950">
              <a:buFont typeface="+mj-lt"/>
              <a:buAutoNum type="alphaLcParenR"/>
            </a:pPr>
            <a:r>
              <a:rPr lang="en-US" sz="4000" dirty="0" smtClean="0"/>
              <a:t>The </a:t>
            </a:r>
            <a:r>
              <a:rPr lang="en-US" sz="4000" u="sng" dirty="0" smtClean="0"/>
              <a:t>area</a:t>
            </a:r>
            <a:r>
              <a:rPr lang="en-US" sz="4000" dirty="0" smtClean="0"/>
              <a:t> of a square is the square of the </a:t>
            </a:r>
            <a:r>
              <a:rPr lang="en-US" sz="4000" u="sng" dirty="0" smtClean="0"/>
              <a:t>length of its side</a:t>
            </a:r>
            <a:r>
              <a:rPr lang="en-US" sz="4000" dirty="0" smtClean="0"/>
              <a:t>.</a:t>
            </a:r>
          </a:p>
          <a:p>
            <a:pPr marL="742950" indent="-742950">
              <a:buFont typeface="+mj-lt"/>
              <a:buAutoNum type="alphaLcParenR"/>
            </a:pPr>
            <a:r>
              <a:rPr lang="en-US" sz="4000" dirty="0" smtClean="0"/>
              <a:t>The </a:t>
            </a:r>
            <a:r>
              <a:rPr lang="en-US" sz="4000" u="sng" dirty="0" smtClean="0"/>
              <a:t>perimeter</a:t>
            </a:r>
            <a:r>
              <a:rPr lang="en-US" sz="4000" dirty="0" smtClean="0"/>
              <a:t> of a square is four times the </a:t>
            </a:r>
            <a:r>
              <a:rPr lang="en-US" sz="4000" u="sng" dirty="0" smtClean="0"/>
              <a:t>length of its side</a:t>
            </a:r>
            <a:r>
              <a:rPr lang="en-US" sz="4000" dirty="0" smtClean="0"/>
              <a:t>.</a:t>
            </a:r>
            <a:endParaRPr lang="en-US" sz="4000" dirty="0"/>
          </a:p>
        </p:txBody>
      </p:sp>
    </p:spTree>
    <p:extLst>
      <p:ext uri="{BB962C8B-B14F-4D97-AF65-F5344CB8AC3E}">
        <p14:creationId xmlns:p14="http://schemas.microsoft.com/office/powerpoint/2010/main" val="26370216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buNone/>
            </a:pPr>
            <a:r>
              <a:rPr lang="en-US" sz="4000" dirty="0" smtClean="0"/>
              <a:t>Answer:</a:t>
            </a:r>
          </a:p>
          <a:p>
            <a:pPr marL="742950" indent="-742950">
              <a:buFont typeface="+mj-lt"/>
              <a:buAutoNum type="alphaLcParenR"/>
            </a:pPr>
            <a:r>
              <a:rPr lang="en-US" sz="4000" dirty="0" smtClean="0"/>
              <a:t>D = 2m + 3</a:t>
            </a:r>
          </a:p>
          <a:p>
            <a:pPr marL="742950" indent="-742950">
              <a:buFont typeface="+mj-lt"/>
              <a:buAutoNum type="alphaLcParenR"/>
            </a:pPr>
            <a:r>
              <a:rPr lang="en-US" sz="4000" dirty="0" smtClean="0"/>
              <a:t>A = s</a:t>
            </a:r>
          </a:p>
          <a:p>
            <a:pPr marL="742950" indent="-742950">
              <a:buFont typeface="+mj-lt"/>
              <a:buAutoNum type="alphaLcParenR"/>
            </a:pPr>
            <a:r>
              <a:rPr lang="en-US" sz="4000" dirty="0" smtClean="0"/>
              <a:t>P = 4s</a:t>
            </a:r>
          </a:p>
          <a:p>
            <a:pPr marL="0" indent="0">
              <a:buNone/>
            </a:pPr>
            <a:r>
              <a:rPr lang="en-US" sz="4000" dirty="0" smtClean="0"/>
              <a:t>C is direct variation</a:t>
            </a:r>
            <a:endParaRPr lang="en-US" sz="4000" dirty="0"/>
          </a:p>
        </p:txBody>
      </p:sp>
      <p:sp>
        <p:nvSpPr>
          <p:cNvPr id="4" name="TextBox 3"/>
          <p:cNvSpPr txBox="1"/>
          <p:nvPr/>
        </p:nvSpPr>
        <p:spPr>
          <a:xfrm>
            <a:off x="3247500" y="3456328"/>
            <a:ext cx="320032" cy="369332"/>
          </a:xfrm>
          <a:prstGeom prst="rect">
            <a:avLst/>
          </a:prstGeom>
          <a:noFill/>
        </p:spPr>
        <p:txBody>
          <a:bodyPr wrap="none" rtlCol="0">
            <a:spAutoFit/>
          </a:bodyPr>
          <a:lstStyle/>
          <a:p>
            <a:r>
              <a:rPr lang="en-US" dirty="0" smtClean="0"/>
              <a:t>2</a:t>
            </a:r>
            <a:endParaRPr lang="en-US" dirty="0"/>
          </a:p>
        </p:txBody>
      </p:sp>
    </p:spTree>
    <p:extLst>
      <p:ext uri="{BB962C8B-B14F-4D97-AF65-F5344CB8AC3E}">
        <p14:creationId xmlns:p14="http://schemas.microsoft.com/office/powerpoint/2010/main" val="21157174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marL="0" indent="0">
              <a:buNone/>
            </a:pPr>
            <a:r>
              <a:rPr lang="en-US" sz="4000" dirty="0" smtClean="0"/>
              <a:t>Characteristics of Graphs of direct variation:</a:t>
            </a:r>
          </a:p>
          <a:p>
            <a:pPr marL="0" indent="0">
              <a:buNone/>
            </a:pPr>
            <a:r>
              <a:rPr lang="en-US" sz="4000" dirty="0" smtClean="0"/>
              <a:t>Quantities which vary directly have pairs of points which lie on the same line, and the line intersects the origin. </a:t>
            </a:r>
            <a:endParaRPr lang="en-US" sz="4000" dirty="0"/>
          </a:p>
        </p:txBody>
      </p:sp>
    </p:spTree>
    <p:extLst>
      <p:ext uri="{BB962C8B-B14F-4D97-AF65-F5344CB8AC3E}">
        <p14:creationId xmlns:p14="http://schemas.microsoft.com/office/powerpoint/2010/main" val="2410662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63040" y="1041064"/>
            <a:ext cx="6196405" cy="4682006"/>
          </a:xfrm>
        </p:spPr>
        <p:txBody>
          <a:bodyPr>
            <a:normAutofit fontScale="92500" lnSpcReduction="10000"/>
          </a:bodyPr>
          <a:lstStyle/>
          <a:p>
            <a:pPr marL="0" indent="0">
              <a:buNone/>
            </a:pPr>
            <a:r>
              <a:rPr lang="en-US" sz="4000" dirty="0" smtClean="0"/>
              <a:t>In a direct variation relationship, the value of one variable depends on the value of the other. One variable is independent, like the number of hours a person works, and the other is dependent, like the total pay the person earns. </a:t>
            </a:r>
            <a:endParaRPr lang="en-US" sz="4000" dirty="0"/>
          </a:p>
        </p:txBody>
      </p:sp>
    </p:spTree>
    <p:extLst>
      <p:ext uri="{BB962C8B-B14F-4D97-AF65-F5344CB8AC3E}">
        <p14:creationId xmlns:p14="http://schemas.microsoft.com/office/powerpoint/2010/main" val="5839406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Answer:</a:t>
            </a:r>
          </a:p>
          <a:p>
            <a:pPr marL="0" indent="0">
              <a:buNone/>
            </a:pPr>
            <a:r>
              <a:rPr lang="en-US" sz="4000" dirty="0" smtClean="0"/>
              <a:t>18 Silver fish</a:t>
            </a:r>
            <a:endParaRPr lang="en-US" sz="4000" dirty="0"/>
          </a:p>
        </p:txBody>
      </p:sp>
    </p:spTree>
    <p:extLst>
      <p:ext uri="{BB962C8B-B14F-4D97-AF65-F5344CB8AC3E}">
        <p14:creationId xmlns:p14="http://schemas.microsoft.com/office/powerpoint/2010/main" val="7398683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8413" y="832850"/>
            <a:ext cx="7161151" cy="5288598"/>
          </a:xfrm>
        </p:spPr>
        <p:txBody>
          <a:bodyPr>
            <a:normAutofit fontScale="92500" lnSpcReduction="20000"/>
          </a:bodyPr>
          <a:lstStyle/>
          <a:p>
            <a:pPr marL="0" indent="0">
              <a:buNone/>
            </a:pPr>
            <a:r>
              <a:rPr lang="en-US" sz="4000" dirty="0" smtClean="0"/>
              <a:t>In a table, the independent variable is typically placed in the first column and the dependent variable in the second column. On a graph, the independent variable is typically plotted on the horizontal axis and the dependent variable on the vertical axis. The constant of proportionality is the ratio of the dependent variable to the independent variable. </a:t>
            </a:r>
            <a:endParaRPr lang="en-US" sz="4000" dirty="0"/>
          </a:p>
        </p:txBody>
      </p:sp>
    </p:spTree>
    <p:extLst>
      <p:ext uri="{BB962C8B-B14F-4D97-AF65-F5344CB8AC3E}">
        <p14:creationId xmlns:p14="http://schemas.microsoft.com/office/powerpoint/2010/main" val="4437243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8414" y="749566"/>
            <a:ext cx="5516584" cy="5351062"/>
          </a:xfrm>
        </p:spPr>
        <p:txBody>
          <a:bodyPr>
            <a:normAutofit fontScale="77500" lnSpcReduction="20000"/>
          </a:bodyPr>
          <a:lstStyle/>
          <a:p>
            <a:pPr marL="0" indent="0">
              <a:buNone/>
            </a:pPr>
            <a:r>
              <a:rPr lang="en-US" sz="4000" dirty="0" smtClean="0"/>
              <a:t>Example:</a:t>
            </a:r>
          </a:p>
          <a:p>
            <a:pPr marL="0" indent="0">
              <a:buNone/>
            </a:pPr>
            <a:r>
              <a:rPr lang="en-US" sz="4000" dirty="0" smtClean="0"/>
              <a:t>Doubleday doubled every number Eunice said. The table shows four numbers Eunice said and Doubleday's replies. Sketch a graph of all the numbers Eunice and Doubleday could say. Is the relationship of numbers they say an example of direct variation? Write an equation for the relationship. What is the constant of proportionality?</a:t>
            </a:r>
            <a:endParaRPr lang="en-US" sz="4000" dirty="0"/>
          </a:p>
        </p:txBody>
      </p:sp>
      <p:graphicFrame>
        <p:nvGraphicFramePr>
          <p:cNvPr id="4" name="Table 3"/>
          <p:cNvGraphicFramePr>
            <a:graphicFrameLocks noGrp="1"/>
          </p:cNvGraphicFramePr>
          <p:nvPr>
            <p:extLst>
              <p:ext uri="{D42A27DB-BD31-4B8C-83A1-F6EECF244321}">
                <p14:modId xmlns:p14="http://schemas.microsoft.com/office/powerpoint/2010/main" val="1190082494"/>
              </p:ext>
            </p:extLst>
          </p:nvPr>
        </p:nvGraphicFramePr>
        <p:xfrm>
          <a:off x="6286824" y="3683000"/>
          <a:ext cx="1916060" cy="2286000"/>
        </p:xfrm>
        <a:graphic>
          <a:graphicData uri="http://schemas.openxmlformats.org/drawingml/2006/table">
            <a:tbl>
              <a:tblPr firstRow="1" bandRow="1">
                <a:tableStyleId>{5C22544A-7EE6-4342-B048-85BDC9FD1C3A}</a:tableStyleId>
              </a:tblPr>
              <a:tblGrid>
                <a:gridCol w="958030"/>
                <a:gridCol w="958030"/>
              </a:tblGrid>
              <a:tr h="370840">
                <a:tc>
                  <a:txBody>
                    <a:bodyPr/>
                    <a:lstStyle/>
                    <a:p>
                      <a:pPr algn="ctr"/>
                      <a:r>
                        <a:rPr lang="en-US" sz="2400" dirty="0" smtClean="0">
                          <a:solidFill>
                            <a:srgbClr val="103154"/>
                          </a:solidFill>
                        </a:rPr>
                        <a:t>E</a:t>
                      </a:r>
                      <a:endParaRPr lang="en-US" sz="2400" dirty="0">
                        <a:solidFill>
                          <a:srgbClr val="103154"/>
                        </a:solidFill>
                      </a:endParaRPr>
                    </a:p>
                  </a:txBody>
                  <a:tcPr/>
                </a:tc>
                <a:tc>
                  <a:txBody>
                    <a:bodyPr/>
                    <a:lstStyle/>
                    <a:p>
                      <a:pPr algn="ctr"/>
                      <a:r>
                        <a:rPr lang="en-US" sz="2400" dirty="0" smtClean="0">
                          <a:solidFill>
                            <a:srgbClr val="103154"/>
                          </a:solidFill>
                        </a:rPr>
                        <a:t>D</a:t>
                      </a:r>
                      <a:endParaRPr lang="en-US" sz="2400" dirty="0">
                        <a:solidFill>
                          <a:srgbClr val="103154"/>
                        </a:solidFill>
                      </a:endParaRPr>
                    </a:p>
                  </a:txBody>
                  <a:tcPr/>
                </a:tc>
              </a:tr>
              <a:tr h="370840">
                <a:tc>
                  <a:txBody>
                    <a:bodyPr/>
                    <a:lstStyle/>
                    <a:p>
                      <a:pPr algn="ctr"/>
                      <a:r>
                        <a:rPr lang="en-US" sz="2400" dirty="0" smtClean="0">
                          <a:solidFill>
                            <a:srgbClr val="103154"/>
                          </a:solidFill>
                        </a:rPr>
                        <a:t>2</a:t>
                      </a:r>
                      <a:endParaRPr lang="en-US" sz="2400" dirty="0">
                        <a:solidFill>
                          <a:srgbClr val="103154"/>
                        </a:solidFill>
                      </a:endParaRPr>
                    </a:p>
                  </a:txBody>
                  <a:tcPr/>
                </a:tc>
                <a:tc>
                  <a:txBody>
                    <a:bodyPr/>
                    <a:lstStyle/>
                    <a:p>
                      <a:pPr algn="ctr"/>
                      <a:r>
                        <a:rPr lang="en-US" sz="2400" dirty="0" smtClean="0">
                          <a:solidFill>
                            <a:srgbClr val="103154"/>
                          </a:solidFill>
                        </a:rPr>
                        <a:t>4</a:t>
                      </a:r>
                      <a:endParaRPr lang="en-US" sz="2400" dirty="0">
                        <a:solidFill>
                          <a:srgbClr val="103154"/>
                        </a:solidFill>
                      </a:endParaRPr>
                    </a:p>
                  </a:txBody>
                  <a:tcPr/>
                </a:tc>
              </a:tr>
              <a:tr h="370840">
                <a:tc>
                  <a:txBody>
                    <a:bodyPr/>
                    <a:lstStyle/>
                    <a:p>
                      <a:pPr algn="ctr"/>
                      <a:r>
                        <a:rPr lang="en-US" sz="2400" dirty="0" smtClean="0">
                          <a:solidFill>
                            <a:srgbClr val="103154"/>
                          </a:solidFill>
                        </a:rPr>
                        <a:t>1</a:t>
                      </a:r>
                      <a:endParaRPr lang="en-US" sz="2400" dirty="0">
                        <a:solidFill>
                          <a:srgbClr val="103154"/>
                        </a:solidFill>
                      </a:endParaRPr>
                    </a:p>
                  </a:txBody>
                  <a:tcPr/>
                </a:tc>
                <a:tc>
                  <a:txBody>
                    <a:bodyPr/>
                    <a:lstStyle/>
                    <a:p>
                      <a:pPr algn="ctr"/>
                      <a:r>
                        <a:rPr lang="en-US" sz="2400" dirty="0" smtClean="0">
                          <a:solidFill>
                            <a:srgbClr val="103154"/>
                          </a:solidFill>
                        </a:rPr>
                        <a:t>2</a:t>
                      </a:r>
                      <a:endParaRPr lang="en-US" sz="2400" dirty="0">
                        <a:solidFill>
                          <a:srgbClr val="103154"/>
                        </a:solidFill>
                      </a:endParaRPr>
                    </a:p>
                  </a:txBody>
                  <a:tcPr/>
                </a:tc>
              </a:tr>
              <a:tr h="370840">
                <a:tc>
                  <a:txBody>
                    <a:bodyPr/>
                    <a:lstStyle/>
                    <a:p>
                      <a:pPr algn="ctr"/>
                      <a:r>
                        <a:rPr lang="en-US" sz="2400" dirty="0" smtClean="0">
                          <a:solidFill>
                            <a:srgbClr val="103154"/>
                          </a:solidFill>
                        </a:rPr>
                        <a:t>-1</a:t>
                      </a:r>
                      <a:endParaRPr lang="en-US" sz="2400" dirty="0">
                        <a:solidFill>
                          <a:srgbClr val="103154"/>
                        </a:solidFill>
                      </a:endParaRPr>
                    </a:p>
                  </a:txBody>
                  <a:tcPr/>
                </a:tc>
                <a:tc>
                  <a:txBody>
                    <a:bodyPr/>
                    <a:lstStyle/>
                    <a:p>
                      <a:pPr algn="ctr"/>
                      <a:r>
                        <a:rPr lang="en-US" sz="2400" dirty="0" smtClean="0">
                          <a:solidFill>
                            <a:srgbClr val="103154"/>
                          </a:solidFill>
                        </a:rPr>
                        <a:t>-2</a:t>
                      </a:r>
                      <a:endParaRPr lang="en-US" sz="2400" dirty="0">
                        <a:solidFill>
                          <a:srgbClr val="103154"/>
                        </a:solidFill>
                      </a:endParaRPr>
                    </a:p>
                  </a:txBody>
                  <a:tcPr/>
                </a:tc>
              </a:tr>
              <a:tr h="370840">
                <a:tc>
                  <a:txBody>
                    <a:bodyPr/>
                    <a:lstStyle/>
                    <a:p>
                      <a:pPr algn="ctr"/>
                      <a:r>
                        <a:rPr lang="en-US" sz="2400" dirty="0" smtClean="0">
                          <a:solidFill>
                            <a:srgbClr val="103154"/>
                          </a:solidFill>
                        </a:rPr>
                        <a:t>-2</a:t>
                      </a:r>
                      <a:endParaRPr lang="en-US" sz="2400" dirty="0">
                        <a:solidFill>
                          <a:srgbClr val="103154"/>
                        </a:solidFill>
                      </a:endParaRPr>
                    </a:p>
                  </a:txBody>
                  <a:tcPr/>
                </a:tc>
                <a:tc>
                  <a:txBody>
                    <a:bodyPr/>
                    <a:lstStyle/>
                    <a:p>
                      <a:pPr algn="ctr"/>
                      <a:r>
                        <a:rPr lang="en-US" sz="2400" dirty="0" smtClean="0">
                          <a:solidFill>
                            <a:srgbClr val="103154"/>
                          </a:solidFill>
                        </a:rPr>
                        <a:t>-4</a:t>
                      </a:r>
                      <a:endParaRPr lang="en-US" sz="2400" dirty="0">
                        <a:solidFill>
                          <a:srgbClr val="103154"/>
                        </a:solidFill>
                      </a:endParaRPr>
                    </a:p>
                  </a:txBody>
                  <a:tcPr/>
                </a:tc>
              </a:tr>
            </a:tbl>
          </a:graphicData>
        </a:graphic>
      </p:graphicFrame>
    </p:spTree>
    <p:extLst>
      <p:ext uri="{BB962C8B-B14F-4D97-AF65-F5344CB8AC3E}">
        <p14:creationId xmlns:p14="http://schemas.microsoft.com/office/powerpoint/2010/main" val="38455315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Answer:</a:t>
            </a:r>
          </a:p>
          <a:p>
            <a:pPr marL="0" indent="0">
              <a:buNone/>
            </a:pPr>
            <a:r>
              <a:rPr lang="en-US" sz="4000" dirty="0" smtClean="0"/>
              <a:t>This relationship is an example of direct variation. </a:t>
            </a:r>
          </a:p>
          <a:p>
            <a:pPr marL="0" indent="0">
              <a:buNone/>
            </a:pPr>
            <a:r>
              <a:rPr lang="en-US" sz="4000" dirty="0" smtClean="0"/>
              <a:t>Equation: d = 2e</a:t>
            </a:r>
          </a:p>
          <a:p>
            <a:pPr marL="0" indent="0">
              <a:buNone/>
            </a:pPr>
            <a:r>
              <a:rPr lang="en-US" sz="4000" dirty="0" smtClean="0"/>
              <a:t>Constant: 2</a:t>
            </a:r>
            <a:endParaRPr lang="en-US" sz="4000" dirty="0"/>
          </a:p>
        </p:txBody>
      </p:sp>
    </p:spTree>
    <p:extLst>
      <p:ext uri="{BB962C8B-B14F-4D97-AF65-F5344CB8AC3E}">
        <p14:creationId xmlns:p14="http://schemas.microsoft.com/office/powerpoint/2010/main" val="1035840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63040" y="1207633"/>
            <a:ext cx="6196405" cy="4515436"/>
          </a:xfrm>
        </p:spPr>
        <p:txBody>
          <a:bodyPr>
            <a:normAutofit fontScale="92500" lnSpcReduction="20000"/>
          </a:bodyPr>
          <a:lstStyle/>
          <a:p>
            <a:pPr marL="0" indent="0">
              <a:buNone/>
            </a:pPr>
            <a:r>
              <a:rPr lang="en-US" sz="4000" dirty="0" smtClean="0"/>
              <a:t>Example:</a:t>
            </a:r>
          </a:p>
          <a:p>
            <a:pPr marL="0" indent="0">
              <a:buNone/>
            </a:pPr>
            <a:r>
              <a:rPr lang="en-US" sz="4000" dirty="0" smtClean="0"/>
              <a:t>Jarrod earns $12 an hour helping a painter. Create a table that shows his pay for 1, 2, 3, and 4 hours of work. Is Jarrod’s pay for hours worked an example of direct variation? If so, what is the constant of proportionality?</a:t>
            </a:r>
            <a:endParaRPr lang="en-US" sz="4000" dirty="0"/>
          </a:p>
        </p:txBody>
      </p:sp>
    </p:spTree>
    <p:extLst>
      <p:ext uri="{BB962C8B-B14F-4D97-AF65-F5344CB8AC3E}">
        <p14:creationId xmlns:p14="http://schemas.microsoft.com/office/powerpoint/2010/main" val="31167280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17319" y="2434179"/>
            <a:ext cx="6196405" cy="3603812"/>
          </a:xfrm>
        </p:spPr>
        <p:txBody>
          <a:bodyPr>
            <a:normAutofit/>
          </a:bodyPr>
          <a:lstStyle/>
          <a:p>
            <a:pPr marL="0" indent="0">
              <a:buNone/>
            </a:pPr>
            <a:r>
              <a:rPr lang="en-US" sz="4000" dirty="0" smtClean="0"/>
              <a:t>Answer:</a:t>
            </a:r>
          </a:p>
          <a:p>
            <a:pPr marL="0" indent="0">
              <a:buNone/>
            </a:pPr>
            <a:r>
              <a:rPr lang="en-US" sz="4000" dirty="0" smtClean="0"/>
              <a:t>This is an example of direct variation. Constant is 12. </a:t>
            </a:r>
          </a:p>
          <a:p>
            <a:pPr marL="0" indent="0">
              <a:buNone/>
            </a:pPr>
            <a:endParaRPr lang="en-US" sz="4000" dirty="0"/>
          </a:p>
        </p:txBody>
      </p:sp>
      <p:graphicFrame>
        <p:nvGraphicFramePr>
          <p:cNvPr id="4" name="Table 3"/>
          <p:cNvGraphicFramePr>
            <a:graphicFrameLocks noGrp="1"/>
          </p:cNvGraphicFramePr>
          <p:nvPr>
            <p:extLst>
              <p:ext uri="{D42A27DB-BD31-4B8C-83A1-F6EECF244321}">
                <p14:modId xmlns:p14="http://schemas.microsoft.com/office/powerpoint/2010/main" val="1119032252"/>
              </p:ext>
            </p:extLst>
          </p:nvPr>
        </p:nvGraphicFramePr>
        <p:xfrm>
          <a:off x="4142642" y="893406"/>
          <a:ext cx="3935337" cy="2286000"/>
        </p:xfrm>
        <a:graphic>
          <a:graphicData uri="http://schemas.openxmlformats.org/drawingml/2006/table">
            <a:tbl>
              <a:tblPr firstRow="1" bandRow="1">
                <a:tableStyleId>{5C22544A-7EE6-4342-B048-85BDC9FD1C3A}</a:tableStyleId>
              </a:tblPr>
              <a:tblGrid>
                <a:gridCol w="1311779"/>
                <a:gridCol w="1311779"/>
                <a:gridCol w="1311779"/>
              </a:tblGrid>
              <a:tr h="370840">
                <a:tc>
                  <a:txBody>
                    <a:bodyPr/>
                    <a:lstStyle/>
                    <a:p>
                      <a:pPr algn="ctr"/>
                      <a:r>
                        <a:rPr lang="en-US" sz="2400" dirty="0" smtClean="0">
                          <a:solidFill>
                            <a:srgbClr val="103154"/>
                          </a:solidFill>
                        </a:rPr>
                        <a:t>Hours</a:t>
                      </a:r>
                      <a:endParaRPr lang="en-US" sz="2400" dirty="0">
                        <a:solidFill>
                          <a:srgbClr val="103154"/>
                        </a:solidFill>
                      </a:endParaRPr>
                    </a:p>
                  </a:txBody>
                  <a:tcPr/>
                </a:tc>
                <a:tc>
                  <a:txBody>
                    <a:bodyPr/>
                    <a:lstStyle/>
                    <a:p>
                      <a:pPr algn="ctr"/>
                      <a:r>
                        <a:rPr lang="en-US" sz="2400" dirty="0" smtClean="0">
                          <a:solidFill>
                            <a:srgbClr val="103154"/>
                          </a:solidFill>
                        </a:rPr>
                        <a:t>Pay</a:t>
                      </a:r>
                      <a:endParaRPr lang="en-US" sz="2400" dirty="0">
                        <a:solidFill>
                          <a:srgbClr val="103154"/>
                        </a:solidFill>
                      </a:endParaRPr>
                    </a:p>
                  </a:txBody>
                  <a:tcPr/>
                </a:tc>
                <a:tc>
                  <a:txBody>
                    <a:bodyPr/>
                    <a:lstStyle/>
                    <a:p>
                      <a:pPr algn="ctr"/>
                      <a:r>
                        <a:rPr lang="en-US" sz="2400" dirty="0" smtClean="0">
                          <a:solidFill>
                            <a:srgbClr val="103154"/>
                          </a:solidFill>
                        </a:rPr>
                        <a:t>P/H</a:t>
                      </a:r>
                      <a:endParaRPr lang="en-US" sz="2400" dirty="0">
                        <a:solidFill>
                          <a:srgbClr val="103154"/>
                        </a:solidFill>
                      </a:endParaRPr>
                    </a:p>
                  </a:txBody>
                  <a:tcPr/>
                </a:tc>
              </a:tr>
              <a:tr h="370840">
                <a:tc>
                  <a:txBody>
                    <a:bodyPr/>
                    <a:lstStyle/>
                    <a:p>
                      <a:pPr algn="ctr"/>
                      <a:r>
                        <a:rPr lang="en-US" sz="2400" dirty="0" smtClean="0">
                          <a:solidFill>
                            <a:srgbClr val="103154"/>
                          </a:solidFill>
                        </a:rPr>
                        <a:t>1</a:t>
                      </a:r>
                      <a:endParaRPr lang="en-US" sz="2400" dirty="0">
                        <a:solidFill>
                          <a:srgbClr val="103154"/>
                        </a:solidFill>
                      </a:endParaRPr>
                    </a:p>
                  </a:txBody>
                  <a:tcPr/>
                </a:tc>
                <a:tc>
                  <a:txBody>
                    <a:bodyPr/>
                    <a:lstStyle/>
                    <a:p>
                      <a:pPr algn="ctr"/>
                      <a:r>
                        <a:rPr lang="en-US" sz="2400" dirty="0" smtClean="0">
                          <a:solidFill>
                            <a:srgbClr val="103154"/>
                          </a:solidFill>
                        </a:rPr>
                        <a:t>12</a:t>
                      </a:r>
                      <a:endParaRPr lang="en-US" sz="2400" dirty="0">
                        <a:solidFill>
                          <a:srgbClr val="103154"/>
                        </a:solidFill>
                      </a:endParaRPr>
                    </a:p>
                  </a:txBody>
                  <a:tcPr/>
                </a:tc>
                <a:tc>
                  <a:txBody>
                    <a:bodyPr/>
                    <a:lstStyle/>
                    <a:p>
                      <a:pPr algn="ctr"/>
                      <a:r>
                        <a:rPr lang="en-US" sz="2400" dirty="0" smtClean="0">
                          <a:solidFill>
                            <a:srgbClr val="103154"/>
                          </a:solidFill>
                        </a:rPr>
                        <a:t>12/1</a:t>
                      </a:r>
                      <a:endParaRPr lang="en-US" sz="2400" dirty="0">
                        <a:solidFill>
                          <a:srgbClr val="103154"/>
                        </a:solidFill>
                      </a:endParaRPr>
                    </a:p>
                  </a:txBody>
                  <a:tcPr/>
                </a:tc>
              </a:tr>
              <a:tr h="370840">
                <a:tc>
                  <a:txBody>
                    <a:bodyPr/>
                    <a:lstStyle/>
                    <a:p>
                      <a:pPr algn="ctr"/>
                      <a:r>
                        <a:rPr lang="en-US" sz="2400" dirty="0" smtClean="0">
                          <a:solidFill>
                            <a:srgbClr val="103154"/>
                          </a:solidFill>
                        </a:rPr>
                        <a:t>2</a:t>
                      </a:r>
                      <a:endParaRPr lang="en-US" sz="2400" dirty="0">
                        <a:solidFill>
                          <a:srgbClr val="103154"/>
                        </a:solidFill>
                      </a:endParaRPr>
                    </a:p>
                  </a:txBody>
                  <a:tcPr/>
                </a:tc>
                <a:tc>
                  <a:txBody>
                    <a:bodyPr/>
                    <a:lstStyle/>
                    <a:p>
                      <a:pPr algn="ctr"/>
                      <a:r>
                        <a:rPr lang="en-US" sz="2400" dirty="0" smtClean="0">
                          <a:solidFill>
                            <a:srgbClr val="103154"/>
                          </a:solidFill>
                        </a:rPr>
                        <a:t>24</a:t>
                      </a:r>
                      <a:endParaRPr lang="en-US" sz="2400" dirty="0">
                        <a:solidFill>
                          <a:srgbClr val="103154"/>
                        </a:solidFill>
                      </a:endParaRPr>
                    </a:p>
                  </a:txBody>
                  <a:tcPr/>
                </a:tc>
                <a:tc>
                  <a:txBody>
                    <a:bodyPr/>
                    <a:lstStyle/>
                    <a:p>
                      <a:pPr algn="ctr"/>
                      <a:r>
                        <a:rPr lang="en-US" sz="2400" dirty="0" smtClean="0">
                          <a:solidFill>
                            <a:srgbClr val="103154"/>
                          </a:solidFill>
                        </a:rPr>
                        <a:t>24/2</a:t>
                      </a:r>
                      <a:endParaRPr lang="en-US" sz="2400" dirty="0">
                        <a:solidFill>
                          <a:srgbClr val="103154"/>
                        </a:solidFill>
                      </a:endParaRPr>
                    </a:p>
                  </a:txBody>
                  <a:tcPr/>
                </a:tc>
              </a:tr>
              <a:tr h="370840">
                <a:tc>
                  <a:txBody>
                    <a:bodyPr/>
                    <a:lstStyle/>
                    <a:p>
                      <a:pPr algn="ctr"/>
                      <a:r>
                        <a:rPr lang="en-US" sz="2400" dirty="0" smtClean="0">
                          <a:solidFill>
                            <a:srgbClr val="103154"/>
                          </a:solidFill>
                        </a:rPr>
                        <a:t>3</a:t>
                      </a:r>
                      <a:endParaRPr lang="en-US" sz="2400" dirty="0">
                        <a:solidFill>
                          <a:srgbClr val="103154"/>
                        </a:solidFill>
                      </a:endParaRPr>
                    </a:p>
                  </a:txBody>
                  <a:tcPr/>
                </a:tc>
                <a:tc>
                  <a:txBody>
                    <a:bodyPr/>
                    <a:lstStyle/>
                    <a:p>
                      <a:pPr algn="ctr"/>
                      <a:r>
                        <a:rPr lang="en-US" sz="2400" dirty="0" smtClean="0">
                          <a:solidFill>
                            <a:srgbClr val="103154"/>
                          </a:solidFill>
                        </a:rPr>
                        <a:t>36</a:t>
                      </a:r>
                      <a:endParaRPr lang="en-US" sz="2400" dirty="0">
                        <a:solidFill>
                          <a:srgbClr val="103154"/>
                        </a:solidFill>
                      </a:endParaRPr>
                    </a:p>
                  </a:txBody>
                  <a:tcPr/>
                </a:tc>
                <a:tc>
                  <a:txBody>
                    <a:bodyPr/>
                    <a:lstStyle/>
                    <a:p>
                      <a:pPr algn="ctr"/>
                      <a:r>
                        <a:rPr lang="en-US" sz="2400" dirty="0" smtClean="0">
                          <a:solidFill>
                            <a:srgbClr val="103154"/>
                          </a:solidFill>
                        </a:rPr>
                        <a:t>36/3</a:t>
                      </a:r>
                      <a:endParaRPr lang="en-US" sz="2400" dirty="0">
                        <a:solidFill>
                          <a:srgbClr val="103154"/>
                        </a:solidFill>
                      </a:endParaRPr>
                    </a:p>
                  </a:txBody>
                  <a:tcPr/>
                </a:tc>
              </a:tr>
              <a:tr h="370840">
                <a:tc>
                  <a:txBody>
                    <a:bodyPr/>
                    <a:lstStyle/>
                    <a:p>
                      <a:pPr algn="ctr"/>
                      <a:r>
                        <a:rPr lang="en-US" sz="2400" dirty="0" smtClean="0">
                          <a:solidFill>
                            <a:srgbClr val="103154"/>
                          </a:solidFill>
                        </a:rPr>
                        <a:t>4</a:t>
                      </a:r>
                      <a:endParaRPr lang="en-US" sz="2400" dirty="0">
                        <a:solidFill>
                          <a:srgbClr val="103154"/>
                        </a:solidFill>
                      </a:endParaRPr>
                    </a:p>
                  </a:txBody>
                  <a:tcPr/>
                </a:tc>
                <a:tc>
                  <a:txBody>
                    <a:bodyPr/>
                    <a:lstStyle/>
                    <a:p>
                      <a:pPr algn="ctr"/>
                      <a:r>
                        <a:rPr lang="en-US" sz="2400" dirty="0" smtClean="0">
                          <a:solidFill>
                            <a:srgbClr val="103154"/>
                          </a:solidFill>
                        </a:rPr>
                        <a:t>48</a:t>
                      </a:r>
                      <a:endParaRPr lang="en-US" sz="2400" dirty="0">
                        <a:solidFill>
                          <a:srgbClr val="103154"/>
                        </a:solidFill>
                      </a:endParaRPr>
                    </a:p>
                  </a:txBody>
                  <a:tcPr/>
                </a:tc>
                <a:tc>
                  <a:txBody>
                    <a:bodyPr/>
                    <a:lstStyle/>
                    <a:p>
                      <a:pPr algn="ctr"/>
                      <a:r>
                        <a:rPr lang="en-US" sz="2400" dirty="0" smtClean="0">
                          <a:solidFill>
                            <a:srgbClr val="103154"/>
                          </a:solidFill>
                        </a:rPr>
                        <a:t>48/4</a:t>
                      </a:r>
                      <a:endParaRPr lang="en-US" sz="2400" dirty="0">
                        <a:solidFill>
                          <a:srgbClr val="103154"/>
                        </a:solidFill>
                      </a:endParaRPr>
                    </a:p>
                  </a:txBody>
                  <a:tcPr/>
                </a:tc>
              </a:tr>
            </a:tbl>
          </a:graphicData>
        </a:graphic>
      </p:graphicFrame>
    </p:spTree>
    <p:extLst>
      <p:ext uri="{BB962C8B-B14F-4D97-AF65-F5344CB8AC3E}">
        <p14:creationId xmlns:p14="http://schemas.microsoft.com/office/powerpoint/2010/main" val="9742014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HW: Lesson 69 #1-25</a:t>
            </a:r>
            <a:endParaRPr lang="en-US" sz="4000" dirty="0"/>
          </a:p>
        </p:txBody>
      </p:sp>
    </p:spTree>
    <p:extLst>
      <p:ext uri="{BB962C8B-B14F-4D97-AF65-F5344CB8AC3E}">
        <p14:creationId xmlns:p14="http://schemas.microsoft.com/office/powerpoint/2010/main" val="12647846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Lesson 69:</a:t>
            </a:r>
            <a:br>
              <a:rPr lang="en-US" dirty="0" smtClean="0"/>
            </a:br>
            <a:r>
              <a:rPr lang="en-US" dirty="0" smtClean="0"/>
              <a:t>Direct Variation</a:t>
            </a:r>
            <a:endParaRPr lang="en-US" dirty="0"/>
          </a:p>
        </p:txBody>
      </p:sp>
    </p:spTree>
    <p:extLst>
      <p:ext uri="{BB962C8B-B14F-4D97-AF65-F5344CB8AC3E}">
        <p14:creationId xmlns:p14="http://schemas.microsoft.com/office/powerpoint/2010/main" val="26600012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07404" y="1145169"/>
            <a:ext cx="6807257" cy="4577900"/>
          </a:xfrm>
        </p:spPr>
        <p:txBody>
          <a:bodyPr>
            <a:normAutofit/>
          </a:bodyPr>
          <a:lstStyle/>
          <a:p>
            <a:pPr marL="0" indent="0">
              <a:buNone/>
            </a:pPr>
            <a:r>
              <a:rPr lang="en-US" sz="4000" dirty="0" smtClean="0"/>
              <a:t>Recall that when two variables are proportional the value of one variable can be found by multiplying the other by a constant factor. We call this relationship between the variables </a:t>
            </a:r>
            <a:r>
              <a:rPr lang="en-US" sz="4000" u="sng" dirty="0" smtClean="0"/>
              <a:t>Direct Variation</a:t>
            </a:r>
            <a:r>
              <a:rPr lang="en-US" sz="4000" dirty="0" smtClean="0"/>
              <a:t>.</a:t>
            </a:r>
            <a:endParaRPr lang="en-US" sz="4000" dirty="0"/>
          </a:p>
        </p:txBody>
      </p:sp>
    </p:spTree>
    <p:extLst>
      <p:ext uri="{BB962C8B-B14F-4D97-AF65-F5344CB8AC3E}">
        <p14:creationId xmlns:p14="http://schemas.microsoft.com/office/powerpoint/2010/main" val="9369316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1682" y="1020241"/>
            <a:ext cx="6994614" cy="4702828"/>
          </a:xfrm>
        </p:spPr>
        <p:txBody>
          <a:bodyPr>
            <a:normAutofit fontScale="85000" lnSpcReduction="10000"/>
          </a:bodyPr>
          <a:lstStyle/>
          <a:p>
            <a:pPr marL="0" indent="0">
              <a:buNone/>
            </a:pPr>
            <a:r>
              <a:rPr lang="en-US" sz="4000" dirty="0" smtClean="0"/>
              <a:t>Direct Variation: y = </a:t>
            </a:r>
            <a:r>
              <a:rPr lang="en-US" sz="4000" dirty="0" smtClean="0"/>
              <a:t>kx</a:t>
            </a:r>
            <a:endParaRPr lang="en-US" sz="4000" dirty="0" smtClean="0"/>
          </a:p>
          <a:p>
            <a:pPr marL="0" indent="0">
              <a:buNone/>
            </a:pPr>
            <a:r>
              <a:rPr lang="en-US" sz="4000" dirty="0" smtClean="0"/>
              <a:t>In this equation x and y are the variables, and k is the constant multiplier, called the constant of proportionality. The constant of proportionality might be a unit rate, a scale factor, a unit multiplier, or an unchanging number that relates the two variables. </a:t>
            </a:r>
            <a:endParaRPr lang="en-US" sz="4000" dirty="0"/>
          </a:p>
        </p:txBody>
      </p:sp>
    </p:spTree>
    <p:extLst>
      <p:ext uri="{BB962C8B-B14F-4D97-AF65-F5344CB8AC3E}">
        <p14:creationId xmlns:p14="http://schemas.microsoft.com/office/powerpoint/2010/main" val="31039674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Here are some examples of direct variation. Can you find the variables and the constant of proportionality in each example?</a:t>
            </a:r>
            <a:endParaRPr lang="en-US" sz="4000" dirty="0"/>
          </a:p>
        </p:txBody>
      </p:sp>
    </p:spTree>
    <p:extLst>
      <p:ext uri="{BB962C8B-B14F-4D97-AF65-F5344CB8AC3E}">
        <p14:creationId xmlns:p14="http://schemas.microsoft.com/office/powerpoint/2010/main" val="26402848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0865" y="2119257"/>
            <a:ext cx="7057065" cy="3603812"/>
          </a:xfrm>
        </p:spPr>
        <p:txBody>
          <a:bodyPr>
            <a:normAutofit/>
          </a:bodyPr>
          <a:lstStyle/>
          <a:p>
            <a:pPr marL="0" indent="0">
              <a:buNone/>
            </a:pPr>
            <a:r>
              <a:rPr lang="en-US" sz="4000" dirty="0" smtClean="0"/>
              <a:t>Example:</a:t>
            </a:r>
          </a:p>
          <a:p>
            <a:pPr marL="0" indent="0">
              <a:buNone/>
            </a:pPr>
            <a:r>
              <a:rPr lang="en-US" sz="4000" dirty="0" smtClean="0"/>
              <a:t>  total pay = $12 x hours worked</a:t>
            </a:r>
            <a:endParaRPr lang="en-US" sz="4000" dirty="0"/>
          </a:p>
        </p:txBody>
      </p:sp>
    </p:spTree>
    <p:extLst>
      <p:ext uri="{BB962C8B-B14F-4D97-AF65-F5344CB8AC3E}">
        <p14:creationId xmlns:p14="http://schemas.microsoft.com/office/powerpoint/2010/main" val="12480545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Answer:</a:t>
            </a:r>
          </a:p>
          <a:p>
            <a:pPr marL="0" indent="0">
              <a:buNone/>
            </a:pPr>
            <a:r>
              <a:rPr lang="en-US" sz="4000" dirty="0" smtClean="0"/>
              <a:t>Variables: hours worked and total pay</a:t>
            </a:r>
          </a:p>
          <a:p>
            <a:pPr marL="0" indent="0">
              <a:buNone/>
            </a:pPr>
            <a:r>
              <a:rPr lang="en-US" sz="4000" dirty="0" smtClean="0"/>
              <a:t>Constant $12/hour</a:t>
            </a:r>
            <a:endParaRPr lang="en-US" sz="4000" dirty="0"/>
          </a:p>
        </p:txBody>
      </p:sp>
    </p:spTree>
    <p:extLst>
      <p:ext uri="{BB962C8B-B14F-4D97-AF65-F5344CB8AC3E}">
        <p14:creationId xmlns:p14="http://schemas.microsoft.com/office/powerpoint/2010/main" val="38983503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2692" y="2119257"/>
            <a:ext cx="7410960" cy="3603812"/>
          </a:xfrm>
        </p:spPr>
        <p:txBody>
          <a:bodyPr>
            <a:normAutofit/>
          </a:bodyPr>
          <a:lstStyle/>
          <a:p>
            <a:pPr marL="0" indent="0">
              <a:buNone/>
            </a:pPr>
            <a:r>
              <a:rPr lang="en-US" sz="4000" dirty="0" smtClean="0"/>
              <a:t>Example:</a:t>
            </a:r>
          </a:p>
          <a:p>
            <a:pPr marL="0" indent="0">
              <a:buNone/>
            </a:pPr>
            <a:r>
              <a:rPr lang="en-US" sz="4000" dirty="0"/>
              <a:t> </a:t>
            </a:r>
            <a:r>
              <a:rPr lang="en-US" sz="3200" dirty="0" smtClean="0"/>
              <a:t>miles traveled = 60mph x hours traveled</a:t>
            </a:r>
            <a:endParaRPr lang="en-US" sz="3200" dirty="0"/>
          </a:p>
        </p:txBody>
      </p:sp>
    </p:spTree>
    <p:extLst>
      <p:ext uri="{BB962C8B-B14F-4D97-AF65-F5344CB8AC3E}">
        <p14:creationId xmlns:p14="http://schemas.microsoft.com/office/powerpoint/2010/main" val="101486352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Pushpin">
  <a:themeElements>
    <a:clrScheme name="Pixel">
      <a:dk1>
        <a:srgbClr val="103154"/>
      </a:dk1>
      <a:lt1>
        <a:srgbClr val="FFFFFF"/>
      </a:lt1>
      <a:dk2>
        <a:srgbClr val="00BFC3"/>
      </a:dk2>
      <a:lt2>
        <a:srgbClr val="0096FF"/>
      </a:lt2>
      <a:accent1>
        <a:srgbClr val="FF7F01"/>
      </a:accent1>
      <a:accent2>
        <a:srgbClr val="F1B015"/>
      </a:accent2>
      <a:accent3>
        <a:srgbClr val="FBEC85"/>
      </a:accent3>
      <a:accent4>
        <a:srgbClr val="D2C2F1"/>
      </a:accent4>
      <a:accent5>
        <a:srgbClr val="DA5AF4"/>
      </a:accent5>
      <a:accent6>
        <a:srgbClr val="9D09D1"/>
      </a:accent6>
      <a:hlink>
        <a:srgbClr val="1286C9"/>
      </a:hlink>
      <a:folHlink>
        <a:srgbClr val="A8C2E7"/>
      </a:folHlink>
    </a:clrScheme>
    <a:fontScheme name="Pushpin">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Pushpin.thmx</Template>
  <TotalTime>36</TotalTime>
  <Words>761</Words>
  <Application>Microsoft Macintosh PowerPoint</Application>
  <PresentationFormat>On-screen Show (4:3)</PresentationFormat>
  <Paragraphs>83</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Pushpin</vt:lpstr>
      <vt:lpstr>PowerPoint Presentation</vt:lpstr>
      <vt:lpstr>PowerPoint Presentation</vt:lpstr>
      <vt:lpstr>Lesson 69: Direct Variation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69: Direct Variation</dc:title>
  <dc:creator>Haley Stenquist</dc:creator>
  <cp:lastModifiedBy>Haley Stenquist</cp:lastModifiedBy>
  <cp:revision>4</cp:revision>
  <dcterms:created xsi:type="dcterms:W3CDTF">2015-01-20T15:12:18Z</dcterms:created>
  <dcterms:modified xsi:type="dcterms:W3CDTF">2015-01-20T15:48:21Z</dcterms:modified>
</cp:coreProperties>
</file>