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12/13/15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61:</a:t>
            </a:r>
            <a:br>
              <a:rPr lang="en-US" dirty="0" smtClean="0"/>
            </a:br>
            <a:r>
              <a:rPr lang="en-US" dirty="0" smtClean="0"/>
              <a:t>Chemical Mixture Problems, Type B</a:t>
            </a:r>
            <a:endParaRPr lang="en-US" dirty="0"/>
          </a:p>
        </p:txBody>
      </p:sp>
    </p:spTree>
    <p:extLst>
      <p:ext uri="{BB962C8B-B14F-4D97-AF65-F5344CB8AC3E}">
        <p14:creationId xmlns:p14="http://schemas.microsoft.com/office/powerpoint/2010/main" val="138747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Example:</a:t>
            </a:r>
          </a:p>
          <a:p>
            <a:pPr marL="0" indent="0">
              <a:buNone/>
            </a:pPr>
            <a:r>
              <a:rPr lang="en-US" sz="4000" dirty="0" smtClean="0"/>
              <a:t>Virginia and Campbell had 100 kilograms of a 20% glycol solution. How much of a 40% glycol solution should they add to get a solution that is 35% glycol?</a:t>
            </a:r>
            <a:endParaRPr lang="en-US" sz="4000" dirty="0"/>
          </a:p>
        </p:txBody>
      </p:sp>
    </p:spTree>
    <p:extLst>
      <p:ext uri="{BB962C8B-B14F-4D97-AF65-F5344CB8AC3E}">
        <p14:creationId xmlns:p14="http://schemas.microsoft.com/office/powerpoint/2010/main" val="57534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8278"/>
            <a:ext cx="8229600" cy="6146079"/>
          </a:xfrm>
        </p:spPr>
        <p:txBody>
          <a:bodyPr>
            <a:normAutofit fontScale="85000" lnSpcReduction="20000"/>
          </a:bodyPr>
          <a:lstStyle/>
          <a:p>
            <a:pPr marL="0" indent="0">
              <a:buNone/>
            </a:pPr>
            <a:r>
              <a:rPr lang="en-US" sz="4000" dirty="0" smtClean="0"/>
              <a:t>Answer:</a:t>
            </a:r>
          </a:p>
          <a:p>
            <a:pPr marL="0" indent="0">
              <a:buNone/>
            </a:pPr>
            <a:r>
              <a:rPr lang="en-US" sz="4000" dirty="0"/>
              <a:t>g</a:t>
            </a:r>
            <a:r>
              <a:rPr lang="en-US" sz="4000" dirty="0" smtClean="0"/>
              <a:t>lycol One + glycol added = glycol final</a:t>
            </a:r>
          </a:p>
          <a:p>
            <a:pPr marL="0" indent="0">
              <a:buNone/>
            </a:pPr>
            <a:r>
              <a:rPr lang="en-US" sz="4000" dirty="0" smtClean="0"/>
              <a:t>(100) + P = (100 + P)</a:t>
            </a:r>
          </a:p>
          <a:p>
            <a:pPr marL="0" indent="0">
              <a:buNone/>
            </a:pPr>
            <a:r>
              <a:rPr lang="en-US" sz="4000" dirty="0" smtClean="0"/>
              <a:t>0.2(100) + 0.4(P) = 0.35(100 + P)</a:t>
            </a:r>
          </a:p>
          <a:p>
            <a:pPr marL="0" indent="0">
              <a:buNone/>
            </a:pPr>
            <a:r>
              <a:rPr lang="en-US" sz="4000" dirty="0" smtClean="0"/>
              <a:t>P = 300</a:t>
            </a:r>
          </a:p>
          <a:p>
            <a:pPr marL="0" indent="0">
              <a:buNone/>
            </a:pPr>
            <a:r>
              <a:rPr lang="en-US" sz="4000" dirty="0" smtClean="0"/>
              <a:t>Thus, if they pour in 300 kg of a 40% glycol mixture, the result will be a mixture that is 35% glycol.</a:t>
            </a:r>
            <a:endParaRPr lang="en-US" sz="4000" dirty="0"/>
          </a:p>
        </p:txBody>
      </p:sp>
    </p:spTree>
    <p:extLst>
      <p:ext uri="{BB962C8B-B14F-4D97-AF65-F5344CB8AC3E}">
        <p14:creationId xmlns:p14="http://schemas.microsoft.com/office/powerpoint/2010/main" val="800694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61 #1-30</a:t>
            </a:r>
            <a:endParaRPr lang="en-US" sz="4000" dirty="0"/>
          </a:p>
        </p:txBody>
      </p:sp>
    </p:spTree>
    <p:extLst>
      <p:ext uri="{BB962C8B-B14F-4D97-AF65-F5344CB8AC3E}">
        <p14:creationId xmlns:p14="http://schemas.microsoft.com/office/powerpoint/2010/main" val="276690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8278"/>
            <a:ext cx="8229600" cy="6289487"/>
          </a:xfrm>
        </p:spPr>
        <p:txBody>
          <a:bodyPr>
            <a:normAutofit fontScale="85000" lnSpcReduction="20000"/>
          </a:bodyPr>
          <a:lstStyle/>
          <a:p>
            <a:pPr marL="0" indent="0">
              <a:buNone/>
            </a:pPr>
            <a:r>
              <a:rPr lang="en-US" sz="4000" dirty="0" smtClean="0"/>
              <a:t>In the chemical mixture problems worked thus far, we have mixed two solutions of different </a:t>
            </a:r>
            <a:r>
              <a:rPr lang="en-US" sz="4000" dirty="0" smtClean="0"/>
              <a:t>percentage </a:t>
            </a:r>
            <a:r>
              <a:rPr lang="en-US" sz="4000" dirty="0" smtClean="0"/>
              <a:t>concentrations to get a mixture that has a different percentage concentration from either of the original solutions. It is interesting to note that the percentage concentration of the final mixture must fall between the percentage concentrations of the two solutions used. </a:t>
            </a:r>
            <a:endParaRPr lang="en-US" sz="4000" dirty="0"/>
          </a:p>
        </p:txBody>
      </p:sp>
    </p:spTree>
    <p:extLst>
      <p:ext uri="{BB962C8B-B14F-4D97-AF65-F5344CB8AC3E}">
        <p14:creationId xmlns:p14="http://schemas.microsoft.com/office/powerpoint/2010/main" val="169141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1200"/>
            <a:ext cx="8229600" cy="5654964"/>
          </a:xfrm>
        </p:spPr>
        <p:txBody>
          <a:bodyPr>
            <a:normAutofit fontScale="85000" lnSpcReduction="20000"/>
          </a:bodyPr>
          <a:lstStyle/>
          <a:p>
            <a:pPr marL="0" indent="0">
              <a:buNone/>
            </a:pPr>
            <a:r>
              <a:rPr lang="en-US" sz="4000" dirty="0" smtClean="0"/>
              <a:t>For example, if we pour in some 15 % iodine solution and dump in some 60% iodine solution, we can get a final mixture whose concentration is somewhere between 15% iodine and 60% iodine. It is impossible to mix these solutions and get a final concentration greater </a:t>
            </a:r>
            <a:r>
              <a:rPr lang="en-US" sz="4000" dirty="0" smtClean="0"/>
              <a:t>than </a:t>
            </a:r>
            <a:r>
              <a:rPr lang="en-US" sz="4000" dirty="0" smtClean="0"/>
              <a:t>60% iodine or less than 15% iodine. </a:t>
            </a:r>
            <a:endParaRPr lang="en-US" sz="4000" dirty="0"/>
          </a:p>
        </p:txBody>
      </p:sp>
    </p:spTree>
    <p:extLst>
      <p:ext uri="{BB962C8B-B14F-4D97-AF65-F5344CB8AC3E}">
        <p14:creationId xmlns:p14="http://schemas.microsoft.com/office/powerpoint/2010/main" val="307450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4000" dirty="0" smtClean="0"/>
              <a:t>For want of a better name, we will call problems like the one before “type A chemical mixture problems”. Now we will look at another kind of chemical mixture problem. We will call these “type B problems”. </a:t>
            </a:r>
            <a:endParaRPr lang="en-US" sz="4000" dirty="0"/>
          </a:p>
        </p:txBody>
      </p:sp>
    </p:spTree>
    <p:extLst>
      <p:ext uri="{BB962C8B-B14F-4D97-AF65-F5344CB8AC3E}">
        <p14:creationId xmlns:p14="http://schemas.microsoft.com/office/powerpoint/2010/main" val="122299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4000" dirty="0" smtClean="0"/>
              <a:t>In a type B problem we will begin with a given mixture and add to it or remove something from it. As in type A problems, the equation will make a statement about one of the components of the mixture. </a:t>
            </a:r>
            <a:endParaRPr lang="en-US" sz="4000" dirty="0"/>
          </a:p>
        </p:txBody>
      </p:sp>
    </p:spTree>
    <p:extLst>
      <p:ext uri="{BB962C8B-B14F-4D97-AF65-F5344CB8AC3E}">
        <p14:creationId xmlns:p14="http://schemas.microsoft.com/office/powerpoint/2010/main" val="194149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How much water must be evaporated from 100 gallons of a 10% brine solution to get a 40% brine solution?</a:t>
            </a:r>
            <a:endParaRPr lang="en-US" sz="4000" dirty="0"/>
          </a:p>
        </p:txBody>
      </p:sp>
    </p:spTree>
    <p:extLst>
      <p:ext uri="{BB962C8B-B14F-4D97-AF65-F5344CB8AC3E}">
        <p14:creationId xmlns:p14="http://schemas.microsoft.com/office/powerpoint/2010/main" val="167511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6556"/>
            <a:ext cx="8229600" cy="5838775"/>
          </a:xfrm>
        </p:spPr>
        <p:txBody>
          <a:bodyPr>
            <a:normAutofit fontScale="70000" lnSpcReduction="20000"/>
          </a:bodyPr>
          <a:lstStyle/>
          <a:p>
            <a:pPr marL="0" indent="0">
              <a:buNone/>
            </a:pPr>
            <a:r>
              <a:rPr lang="en-US" sz="4000" dirty="0" smtClean="0"/>
              <a:t>Answer:</a:t>
            </a:r>
          </a:p>
          <a:p>
            <a:pPr marL="0" indent="0">
              <a:buNone/>
            </a:pPr>
            <a:r>
              <a:rPr lang="en-US" sz="4000" dirty="0" smtClean="0"/>
              <a:t>Water one – water out = water final  </a:t>
            </a:r>
          </a:p>
          <a:p>
            <a:pPr marL="0" indent="0">
              <a:buNone/>
            </a:pPr>
            <a:r>
              <a:rPr lang="en-US" sz="4000" dirty="0" smtClean="0"/>
              <a:t> 100 – E = (100 – E)      0.9(100) – E = 0.6(100 – E)</a:t>
            </a:r>
          </a:p>
          <a:p>
            <a:pPr marL="0" indent="0">
              <a:buNone/>
            </a:pPr>
            <a:r>
              <a:rPr lang="en-US" sz="4000" dirty="0" smtClean="0"/>
              <a:t>E = 75</a:t>
            </a:r>
          </a:p>
          <a:p>
            <a:pPr marL="0" indent="0">
              <a:buNone/>
            </a:pPr>
            <a:r>
              <a:rPr lang="en-US" sz="4000" dirty="0" smtClean="0"/>
              <a:t>Salt one – salt out = salt final</a:t>
            </a:r>
          </a:p>
          <a:p>
            <a:pPr marL="0" indent="0">
              <a:buNone/>
            </a:pPr>
            <a:r>
              <a:rPr lang="en-US" sz="4000" dirty="0" smtClean="0"/>
              <a:t>100 – E = (100 – E)    0.1(100) – 0(E) = 0.4(100 – E)</a:t>
            </a:r>
          </a:p>
          <a:p>
            <a:pPr marL="0" indent="0">
              <a:buNone/>
            </a:pPr>
            <a:r>
              <a:rPr lang="en-US" sz="4000" dirty="0" smtClean="0"/>
              <a:t>E = 75</a:t>
            </a:r>
          </a:p>
          <a:p>
            <a:pPr marL="0" indent="0">
              <a:buNone/>
            </a:pPr>
            <a:r>
              <a:rPr lang="en-US" sz="4000" dirty="0" smtClean="0"/>
              <a:t>We must evaporate 75 gallons of water to get a mixture that is 40% salt. </a:t>
            </a:r>
            <a:endParaRPr lang="en-US" sz="4000" dirty="0"/>
          </a:p>
        </p:txBody>
      </p:sp>
    </p:spTree>
    <p:extLst>
      <p:ext uri="{BB962C8B-B14F-4D97-AF65-F5344CB8AC3E}">
        <p14:creationId xmlns:p14="http://schemas.microsoft.com/office/powerpoint/2010/main" val="4207598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sz="4000" dirty="0" smtClean="0"/>
              <a:t>Example:</a:t>
            </a:r>
          </a:p>
          <a:p>
            <a:pPr marL="0" indent="0">
              <a:buNone/>
            </a:pPr>
            <a:r>
              <a:rPr lang="en-US" sz="4000" dirty="0" smtClean="0"/>
              <a:t>When Frank and Mark finished milking, they found that they had 900 pounds of milk that was 2 percent butterfat. How much butterfat did they have to add to raise the butterfat content to 8 percent? (Whole milk is a mixture of skim milk and butterfat.)</a:t>
            </a:r>
            <a:endParaRPr lang="en-US" sz="4000" dirty="0"/>
          </a:p>
        </p:txBody>
      </p:sp>
    </p:spTree>
    <p:extLst>
      <p:ext uri="{BB962C8B-B14F-4D97-AF65-F5344CB8AC3E}">
        <p14:creationId xmlns:p14="http://schemas.microsoft.com/office/powerpoint/2010/main" val="414622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4348"/>
            <a:ext cx="8229600" cy="5101816"/>
          </a:xfrm>
        </p:spPr>
        <p:txBody>
          <a:bodyPr>
            <a:normAutofit fontScale="77500" lnSpcReduction="20000"/>
          </a:bodyPr>
          <a:lstStyle/>
          <a:p>
            <a:pPr marL="0" indent="0">
              <a:buNone/>
            </a:pPr>
            <a:r>
              <a:rPr lang="en-US" sz="4000" dirty="0" smtClean="0"/>
              <a:t>Answer:</a:t>
            </a:r>
          </a:p>
          <a:p>
            <a:pPr marL="0" indent="0">
              <a:buNone/>
            </a:pPr>
            <a:r>
              <a:rPr lang="en-US" sz="4000" dirty="0" smtClean="0"/>
              <a:t>Butterfat one + Butterfat added = Butterfat final</a:t>
            </a:r>
          </a:p>
          <a:p>
            <a:pPr marL="0" indent="0">
              <a:buNone/>
            </a:pPr>
            <a:r>
              <a:rPr lang="en-US" sz="4000" dirty="0" smtClean="0"/>
              <a:t>(900) + (P) = (900 + P)</a:t>
            </a:r>
          </a:p>
          <a:p>
            <a:pPr marL="0" indent="0">
              <a:buNone/>
            </a:pPr>
            <a:r>
              <a:rPr lang="en-US" sz="4000" dirty="0" smtClean="0"/>
              <a:t>0.02(900) + 1(P) = 0.08(900 + P)</a:t>
            </a:r>
          </a:p>
          <a:p>
            <a:pPr marL="0" indent="0">
              <a:buNone/>
            </a:pPr>
            <a:r>
              <a:rPr lang="en-US" sz="4000" dirty="0" smtClean="0"/>
              <a:t>P = 58.7 pounds</a:t>
            </a:r>
          </a:p>
          <a:p>
            <a:pPr marL="0" indent="0">
              <a:buNone/>
            </a:pPr>
            <a:r>
              <a:rPr lang="en-US" sz="4000" dirty="0" smtClean="0"/>
              <a:t>Thus, 58.7 pounds of butterfat should be added to get a mixture that is 8 % butterfat</a:t>
            </a:r>
            <a:endParaRPr lang="en-US" sz="4000" dirty="0"/>
          </a:p>
        </p:txBody>
      </p:sp>
    </p:spTree>
    <p:extLst>
      <p:ext uri="{BB962C8B-B14F-4D97-AF65-F5344CB8AC3E}">
        <p14:creationId xmlns:p14="http://schemas.microsoft.com/office/powerpoint/2010/main" val="3920372525"/>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4400</TotalTime>
  <Words>555</Words>
  <Application>Microsoft Macintosh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Twilight</vt:lpstr>
      <vt:lpstr>Lesson 61: Chemical Mixture Problems, Type 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61: Chemical Mixture Problems, Type B</dc:title>
  <dc:creator>Haley</dc:creator>
  <cp:lastModifiedBy>Haley</cp:lastModifiedBy>
  <cp:revision>3</cp:revision>
  <dcterms:created xsi:type="dcterms:W3CDTF">2015-12-11T20:18:26Z</dcterms:created>
  <dcterms:modified xsi:type="dcterms:W3CDTF">2015-12-14T21:43:32Z</dcterms:modified>
</cp:coreProperties>
</file>