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9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005C20-D22C-3749-AED4-0D33EF76FE71}" type="datetimeFigureOut">
              <a:rPr lang="en-US" smtClean="0"/>
              <a:t>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05C20-D22C-3749-AED4-0D33EF76FE71}" type="datetimeFigureOut">
              <a:rPr lang="en-US" smtClean="0"/>
              <a:t>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05C20-D22C-3749-AED4-0D33EF76FE71}" type="datetimeFigureOut">
              <a:rPr lang="en-US" smtClean="0"/>
              <a:t>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05C20-D22C-3749-AED4-0D33EF76FE71}" type="datetimeFigureOut">
              <a:rPr lang="en-US" smtClean="0"/>
              <a:t>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05C20-D22C-3749-AED4-0D33EF76FE71}" type="datetimeFigureOut">
              <a:rPr lang="en-US" smtClean="0"/>
              <a:t>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005C20-D22C-3749-AED4-0D33EF76FE71}" type="datetimeFigureOut">
              <a:rPr lang="en-US" smtClean="0"/>
              <a:t>12/8/15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05C20-D22C-3749-AED4-0D33EF76FE71}" type="datetimeFigureOut">
              <a:rPr lang="en-US" smtClean="0"/>
              <a:t>12/8/15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005C20-D22C-3749-AED4-0D33EF76FE71}" type="datetimeFigureOut">
              <a:rPr lang="en-US" smtClean="0"/>
              <a:t>12/8/15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05C20-D22C-3749-AED4-0D33EF76FE71}" type="datetimeFigureOut">
              <a:rPr lang="en-US" smtClean="0"/>
              <a:t>12/8/15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B49845-7B31-9A40-8512-FAC2CB49D9E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05C20-D22C-3749-AED4-0D33EF76FE71}" type="datetimeFigureOut">
              <a:rPr lang="en-US" smtClean="0"/>
              <a:t>12/8/15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B49845-7B31-9A40-8512-FAC2CB49D9EC}"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8005C20-D22C-3749-AED4-0D33EF76FE71}" type="datetimeFigureOut">
              <a:rPr lang="en-US" smtClean="0"/>
              <a:t>12/8/15</a:t>
            </a:fld>
            <a:endParaRPr lang="en-US" dirty="0"/>
          </a:p>
        </p:txBody>
      </p:sp>
      <p:sp>
        <p:nvSpPr>
          <p:cNvPr id="9" name="Slide Number Placeholder 8"/>
          <p:cNvSpPr>
            <a:spLocks noGrp="1"/>
          </p:cNvSpPr>
          <p:nvPr>
            <p:ph type="sldNum" sz="quarter" idx="11"/>
          </p:nvPr>
        </p:nvSpPr>
        <p:spPr/>
        <p:txBody>
          <a:bodyPr/>
          <a:lstStyle/>
          <a:p>
            <a:fld id="{45B49845-7B31-9A40-8512-FAC2CB49D9EC}"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5B49845-7B31-9A40-8512-FAC2CB49D9EC}"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8005C20-D22C-3749-AED4-0D33EF76FE71}" type="datetimeFigureOut">
              <a:rPr lang="en-US" smtClean="0"/>
              <a:t>12/8/15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58:</a:t>
            </a:r>
            <a:br>
              <a:rPr lang="en-US" dirty="0" smtClean="0"/>
            </a:br>
            <a:r>
              <a:rPr lang="en-US" dirty="0" smtClean="0"/>
              <a:t>Lead Coefficients, More on Completing the Square</a:t>
            </a:r>
            <a:endParaRPr lang="en-US" dirty="0"/>
          </a:p>
        </p:txBody>
      </p:sp>
    </p:spTree>
    <p:extLst>
      <p:ext uri="{BB962C8B-B14F-4D97-AF65-F5344CB8AC3E}">
        <p14:creationId xmlns:p14="http://schemas.microsoft.com/office/powerpoint/2010/main" val="288897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HW: Lesson 58 #1-30</a:t>
            </a:r>
            <a:endParaRPr lang="en-US" sz="4000" dirty="0"/>
          </a:p>
        </p:txBody>
      </p:sp>
    </p:spTree>
    <p:extLst>
      <p:ext uri="{BB962C8B-B14F-4D97-AF65-F5344CB8AC3E}">
        <p14:creationId xmlns:p14="http://schemas.microsoft.com/office/powerpoint/2010/main" val="66293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14300" indent="0">
              <a:buNone/>
            </a:pPr>
            <a:r>
              <a:rPr lang="en-US" sz="4000" dirty="0" smtClean="0"/>
              <a:t>The number in front of the x term in a quadratic equation is called the coefficient of the x term. When a quadratic is written in descending powers of the variable, the x term comes first and is the lead term. Thus, the coefficient of this term is called the lead coefficient of the equation. </a:t>
            </a:r>
            <a:endParaRPr lang="en-US" sz="4000" dirty="0"/>
          </a:p>
        </p:txBody>
      </p:sp>
      <p:sp>
        <p:nvSpPr>
          <p:cNvPr id="4" name="TextBox 3"/>
          <p:cNvSpPr txBox="1"/>
          <p:nvPr/>
        </p:nvSpPr>
        <p:spPr>
          <a:xfrm>
            <a:off x="5920171" y="1600200"/>
            <a:ext cx="301660" cy="369332"/>
          </a:xfrm>
          <a:prstGeom prst="rect">
            <a:avLst/>
          </a:prstGeom>
          <a:noFill/>
        </p:spPr>
        <p:txBody>
          <a:bodyPr wrap="none" rtlCol="0">
            <a:spAutoFit/>
          </a:bodyPr>
          <a:lstStyle/>
          <a:p>
            <a:r>
              <a:rPr lang="en-US" dirty="0" smtClean="0"/>
              <a:t>2</a:t>
            </a:r>
            <a:endParaRPr lang="en-US" dirty="0"/>
          </a:p>
        </p:txBody>
      </p:sp>
      <p:sp>
        <p:nvSpPr>
          <p:cNvPr id="5" name="TextBox 4"/>
          <p:cNvSpPr txBox="1"/>
          <p:nvPr/>
        </p:nvSpPr>
        <p:spPr>
          <a:xfrm>
            <a:off x="4097004" y="2683787"/>
            <a:ext cx="301660" cy="369332"/>
          </a:xfrm>
          <a:prstGeom prst="rect">
            <a:avLst/>
          </a:prstGeom>
          <a:noFill/>
        </p:spPr>
        <p:txBody>
          <a:bodyPr wrap="none" rtlCol="0">
            <a:spAutoFit/>
          </a:bodyPr>
          <a:lstStyle/>
          <a:p>
            <a:r>
              <a:rPr lang="en-US" dirty="0" smtClean="0"/>
              <a:t>2</a:t>
            </a:r>
            <a:endParaRPr lang="en-US" dirty="0"/>
          </a:p>
        </p:txBody>
      </p:sp>
      <p:sp>
        <p:nvSpPr>
          <p:cNvPr id="6" name="TextBox 5"/>
          <p:cNvSpPr txBox="1"/>
          <p:nvPr/>
        </p:nvSpPr>
        <p:spPr>
          <a:xfrm>
            <a:off x="5981626" y="3810569"/>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18544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14300" indent="0">
              <a:buNone/>
            </a:pPr>
            <a:r>
              <a:rPr lang="en-US" sz="4000" dirty="0" smtClean="0"/>
              <a:t>4x + 3x + 5 = 0           x – 3x + 5 = 0</a:t>
            </a:r>
          </a:p>
          <a:p>
            <a:pPr marL="114300" indent="0">
              <a:buNone/>
            </a:pPr>
            <a:r>
              <a:rPr lang="en-US" sz="4000" dirty="0" smtClean="0"/>
              <a:t>In the first equation we say that the lead coefficient is 4. The coefficient of the second equation is 1. We say that the second equation has a unity lead coefficient, because mathematicians often say unity instead of saying 1. </a:t>
            </a:r>
            <a:endParaRPr lang="en-US" sz="4000" dirty="0"/>
          </a:p>
        </p:txBody>
      </p:sp>
      <p:sp>
        <p:nvSpPr>
          <p:cNvPr id="4" name="TextBox 3"/>
          <p:cNvSpPr txBox="1"/>
          <p:nvPr/>
        </p:nvSpPr>
        <p:spPr>
          <a:xfrm>
            <a:off x="983281" y="1600200"/>
            <a:ext cx="301660" cy="369332"/>
          </a:xfrm>
          <a:prstGeom prst="rect">
            <a:avLst/>
          </a:prstGeom>
          <a:noFill/>
        </p:spPr>
        <p:txBody>
          <a:bodyPr wrap="none" rtlCol="0">
            <a:spAutoFit/>
          </a:bodyPr>
          <a:lstStyle/>
          <a:p>
            <a:r>
              <a:rPr lang="en-US" dirty="0" smtClean="0"/>
              <a:t>2</a:t>
            </a:r>
            <a:endParaRPr lang="en-US" dirty="0"/>
          </a:p>
        </p:txBody>
      </p:sp>
      <p:sp>
        <p:nvSpPr>
          <p:cNvPr id="5" name="TextBox 4"/>
          <p:cNvSpPr txBox="1"/>
          <p:nvPr/>
        </p:nvSpPr>
        <p:spPr>
          <a:xfrm>
            <a:off x="4629614" y="1600200"/>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195575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The coefficient of the x term in the following equation is understood to be 1, and we say that this polynomial equation has a unity lead coefficient.</a:t>
            </a:r>
          </a:p>
          <a:p>
            <a:pPr marL="114300" indent="0">
              <a:buNone/>
            </a:pPr>
            <a:r>
              <a:rPr lang="en-US" sz="4000" dirty="0"/>
              <a:t>	</a:t>
            </a:r>
            <a:r>
              <a:rPr lang="en-US" sz="4000" dirty="0" smtClean="0"/>
              <a:t>	x – 3x + 5 = 0</a:t>
            </a:r>
          </a:p>
          <a:p>
            <a:pPr marL="114300" indent="0">
              <a:buNone/>
            </a:pPr>
            <a:endParaRPr lang="en-US" sz="4000" dirty="0"/>
          </a:p>
        </p:txBody>
      </p:sp>
      <p:sp>
        <p:nvSpPr>
          <p:cNvPr id="4" name="TextBox 3"/>
          <p:cNvSpPr txBox="1"/>
          <p:nvPr/>
        </p:nvSpPr>
        <p:spPr>
          <a:xfrm>
            <a:off x="5272085" y="1600200"/>
            <a:ext cx="301660" cy="369332"/>
          </a:xfrm>
          <a:prstGeom prst="rect">
            <a:avLst/>
          </a:prstGeom>
          <a:noFill/>
        </p:spPr>
        <p:txBody>
          <a:bodyPr wrap="none" rtlCol="0">
            <a:spAutoFit/>
          </a:bodyPr>
          <a:lstStyle/>
          <a:p>
            <a:r>
              <a:rPr lang="en-US" dirty="0" smtClean="0"/>
              <a:t>2</a:t>
            </a:r>
            <a:endParaRPr lang="en-US" dirty="0"/>
          </a:p>
        </p:txBody>
      </p:sp>
      <p:sp>
        <p:nvSpPr>
          <p:cNvPr id="5" name="TextBox 4"/>
          <p:cNvSpPr txBox="1"/>
          <p:nvPr/>
        </p:nvSpPr>
        <p:spPr>
          <a:xfrm>
            <a:off x="2424667" y="4711994"/>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386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9477"/>
            <a:ext cx="7620000" cy="5581323"/>
          </a:xfrm>
        </p:spPr>
        <p:txBody>
          <a:bodyPr>
            <a:normAutofit fontScale="92500" lnSpcReduction="10000"/>
          </a:bodyPr>
          <a:lstStyle/>
          <a:p>
            <a:pPr marL="114300" indent="0">
              <a:buNone/>
            </a:pPr>
            <a:r>
              <a:rPr lang="en-US" sz="4000" dirty="0" smtClean="0"/>
              <a:t>We have discussed the method of completing the square to solve quadratic equations whose lead coefficient is 1. if the lead coefficient is not 1, then the first step is to divide every term on both sides of the equation by the lead coefficient. The result will be an equation with a unity lead coefficient that we can solve by completing the square. </a:t>
            </a:r>
            <a:endParaRPr lang="en-US" sz="4000" dirty="0"/>
          </a:p>
        </p:txBody>
      </p:sp>
    </p:spTree>
    <p:extLst>
      <p:ext uri="{BB962C8B-B14F-4D97-AF65-F5344CB8AC3E}">
        <p14:creationId xmlns:p14="http://schemas.microsoft.com/office/powerpoint/2010/main" val="275190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 4x + 3x – 3 = 0 by completing the square. </a:t>
            </a:r>
            <a:endParaRPr lang="en-US" sz="4000" dirty="0"/>
          </a:p>
        </p:txBody>
      </p:sp>
      <p:sp>
        <p:nvSpPr>
          <p:cNvPr id="4" name="TextBox 3"/>
          <p:cNvSpPr txBox="1"/>
          <p:nvPr/>
        </p:nvSpPr>
        <p:spPr>
          <a:xfrm>
            <a:off x="2232867" y="2294537"/>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27290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3/8 ± √57/8</a:t>
            </a:r>
            <a:endParaRPr lang="en-US" sz="4000" dirty="0"/>
          </a:p>
        </p:txBody>
      </p:sp>
    </p:spTree>
    <p:extLst>
      <p:ext uri="{BB962C8B-B14F-4D97-AF65-F5344CB8AC3E}">
        <p14:creationId xmlns:p14="http://schemas.microsoft.com/office/powerpoint/2010/main" val="103063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 5x – x – 2 = 0 by completing the square. </a:t>
            </a:r>
            <a:endParaRPr lang="en-US" sz="4000" dirty="0"/>
          </a:p>
        </p:txBody>
      </p:sp>
      <p:sp>
        <p:nvSpPr>
          <p:cNvPr id="4" name="TextBox 3"/>
          <p:cNvSpPr txBox="1"/>
          <p:nvPr/>
        </p:nvSpPr>
        <p:spPr>
          <a:xfrm>
            <a:off x="2273836" y="2294537"/>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37210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1/10 ± √41/10</a:t>
            </a:r>
            <a:endParaRPr lang="en-US" sz="4000" dirty="0"/>
          </a:p>
        </p:txBody>
      </p:sp>
    </p:spTree>
    <p:extLst>
      <p:ext uri="{BB962C8B-B14F-4D97-AF65-F5344CB8AC3E}">
        <p14:creationId xmlns:p14="http://schemas.microsoft.com/office/powerpoint/2010/main" val="6450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TotalTime>
  <Words>288</Words>
  <Application>Microsoft Macintosh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Lesson 58: Lead Coefficients, More on Completing the Square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58: Lead Coefficients, More on Completing the Square</dc:title>
  <dc:creator>Haley</dc:creator>
  <cp:lastModifiedBy>Haley</cp:lastModifiedBy>
  <cp:revision>2</cp:revision>
  <dcterms:created xsi:type="dcterms:W3CDTF">2015-12-08T19:27:23Z</dcterms:created>
  <dcterms:modified xsi:type="dcterms:W3CDTF">2015-12-08T19:39:59Z</dcterms:modified>
</cp:coreProperties>
</file>