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1"/>
  </p:sldMasterIdLst>
  <p:sldIdLst>
    <p:sldId id="289" r:id="rId2"/>
    <p:sldId id="290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2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12/1/14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12/1/14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12/1/14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12/1/14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12/1/14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9C93-F56F-46AB-9EB8-53614A95B15F}" type="datetime1">
              <a:rPr lang="en-US" smtClean="0"/>
              <a:pPr/>
              <a:t>12/1/14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12/1/14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12/1/14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12/1/14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12/1/14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12/1/14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12/1/14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12/1/14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634914"/>
            <a:ext cx="8042276" cy="53086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Bell Work:</a:t>
            </a:r>
          </a:p>
          <a:p>
            <a:pPr marL="0" indent="0">
              <a:buNone/>
            </a:pPr>
            <a:r>
              <a:rPr lang="en-US" sz="4000" dirty="0" smtClean="0"/>
              <a:t>Solve. Check your work.</a:t>
            </a:r>
          </a:p>
          <a:p>
            <a:pPr marL="0" indent="0">
              <a:buNone/>
            </a:pPr>
            <a:r>
              <a:rPr lang="en-US" sz="4000" dirty="0"/>
              <a:t>	 </a:t>
            </a:r>
            <a:r>
              <a:rPr lang="en-US" sz="4000" dirty="0" smtClean="0"/>
              <a:t>   4x + 10 + x = 100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40766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02978"/>
            <a:ext cx="8042276" cy="55088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Applying this law to powers of 10, we see the following pattern. Note that 10 = 1.</a:t>
            </a:r>
          </a:p>
          <a:p>
            <a:pPr marL="0" indent="0" algn="ctr">
              <a:buNone/>
            </a:pPr>
            <a:r>
              <a:rPr lang="en-US" sz="4000" dirty="0" smtClean="0"/>
              <a:t>10 = 100</a:t>
            </a:r>
          </a:p>
          <a:p>
            <a:pPr marL="0" indent="0" algn="ctr">
              <a:buNone/>
            </a:pPr>
            <a:r>
              <a:rPr lang="en-US" sz="4000" dirty="0" smtClean="0"/>
              <a:t>10 = 10</a:t>
            </a:r>
          </a:p>
          <a:p>
            <a:pPr marL="0" indent="0" algn="ctr">
              <a:buNone/>
            </a:pPr>
            <a:r>
              <a:rPr lang="en-US" sz="4000" dirty="0" smtClean="0"/>
              <a:t>10 = 1/10 or .1</a:t>
            </a:r>
          </a:p>
          <a:p>
            <a:pPr marL="0" indent="0" algn="ctr">
              <a:buNone/>
            </a:pPr>
            <a:r>
              <a:rPr lang="en-US" sz="4000" dirty="0" smtClean="0"/>
              <a:t>10 = 1/100 or 0.01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604375" y="196076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33311" y="272639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97779" y="367876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3191" y="4500416"/>
            <a:ext cx="401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51924" y="5378091"/>
            <a:ext cx="401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382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Use the law of exponents to find the product of 10 and 10 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780932" y="298782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23186" y="2987828"/>
            <a:ext cx="401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76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97054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Very small numbers may exceed the display capabilities of a calculator. One millionth of one millionth is more than zero, but it is a very small number. On a calculator it may be read as      1 x 10  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110333" y="4780526"/>
            <a:ext cx="545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635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541544"/>
            <a:ext cx="8042276" cy="57702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Practice:</a:t>
            </a:r>
          </a:p>
          <a:p>
            <a:pPr marL="0" indent="0">
              <a:buNone/>
            </a:pPr>
            <a:r>
              <a:rPr lang="en-US" sz="4000" dirty="0" smtClean="0"/>
              <a:t>Which of the following does not equal 10 ?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1/10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1/1000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0.001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-1000</a:t>
            </a:r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633248" y="1942089"/>
            <a:ext cx="401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68780" y="270772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136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d) -1000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15467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Practice:</a:t>
            </a:r>
          </a:p>
          <a:p>
            <a:pPr marL="0" indent="0">
              <a:buNone/>
            </a:pPr>
            <a:r>
              <a:rPr lang="en-US" sz="4000" dirty="0" smtClean="0"/>
              <a:t>Solve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10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>
                <a:sym typeface="Wingdings"/>
              </a:rPr>
              <a:t> </a:t>
            </a:r>
            <a:r>
              <a:rPr lang="en-US" sz="4000" dirty="0" smtClean="0">
                <a:sym typeface="Wingdings"/>
              </a:rPr>
              <a:t>10 = 10</a:t>
            </a:r>
            <a:endParaRPr lang="en-US" sz="4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932056" y="3211916"/>
            <a:ext cx="401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08614" y="3211916"/>
            <a:ext cx="401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584678" y="3211916"/>
            <a:ext cx="354135" cy="3541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397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-6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8458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Practice:</a:t>
            </a:r>
          </a:p>
          <a:p>
            <a:pPr marL="0" indent="0">
              <a:buNone/>
            </a:pPr>
            <a:r>
              <a:rPr lang="en-US" sz="4000" dirty="0" smtClean="0"/>
              <a:t>Solve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10 /10  = 10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062785" y="3174568"/>
            <a:ext cx="401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45965" y="3174568"/>
            <a:ext cx="401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566002" y="2941455"/>
            <a:ext cx="447513" cy="46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779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87224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x = 18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127061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Practice:</a:t>
            </a:r>
          </a:p>
          <a:p>
            <a:pPr marL="0" indent="0">
              <a:buNone/>
            </a:pPr>
            <a:r>
              <a:rPr lang="en-US" sz="4000" dirty="0" smtClean="0"/>
              <a:t>Simplify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     2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444773" y="3137220"/>
            <a:ext cx="401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437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1/8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675655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Practice:</a:t>
            </a:r>
          </a:p>
          <a:p>
            <a:pPr marL="0" indent="0">
              <a:buNone/>
            </a:pPr>
            <a:r>
              <a:rPr lang="en-US" sz="4000" dirty="0" smtClean="0"/>
              <a:t>Simplify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	(-2)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911661" y="317456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139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-8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523472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Practice:</a:t>
            </a:r>
          </a:p>
          <a:p>
            <a:pPr marL="0" indent="0">
              <a:buNone/>
            </a:pPr>
            <a:r>
              <a:rPr lang="en-US" sz="4000" dirty="0" smtClean="0"/>
              <a:t>Simplify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   3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>
                <a:sym typeface="Wingdings"/>
              </a:rPr>
              <a:t> </a:t>
            </a:r>
            <a:r>
              <a:rPr lang="en-US" sz="4000" dirty="0" smtClean="0">
                <a:sym typeface="Wingdings"/>
              </a:rPr>
              <a:t>3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033912" y="315589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23715" y="3155893"/>
            <a:ext cx="401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984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996909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Practice:</a:t>
            </a:r>
          </a:p>
          <a:p>
            <a:pPr marL="0" indent="0">
              <a:buNone/>
            </a:pPr>
            <a:r>
              <a:rPr lang="en-US" sz="4000" dirty="0" smtClean="0"/>
              <a:t>Express with positive exponents and simplify: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    2x  </a:t>
            </a:r>
            <a:r>
              <a:rPr lang="en-US" sz="4000" dirty="0" smtClean="0"/>
              <a:t>yx</a:t>
            </a:r>
            <a:r>
              <a:rPr lang="en-US" sz="4000" dirty="0" smtClean="0"/>
              <a:t>  y  z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604375" y="3865503"/>
            <a:ext cx="401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63449" y="3884177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79740" y="3865503"/>
            <a:ext cx="401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607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u="sng" dirty="0"/>
              <a:t> </a:t>
            </a:r>
            <a:r>
              <a:rPr lang="en-US" sz="4000" u="sng" dirty="0" smtClean="0"/>
              <a:t>2xz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186697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We use negative powers of 10 to write small numbers in scientific notation. By small numbers we mean numbers between 0 and 1.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446508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Write this number in standard form.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1.5 x 10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285172" y="3809481"/>
            <a:ext cx="401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598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239672" y="3225789"/>
            <a:ext cx="6629400" cy="1219201"/>
          </a:xfrm>
        </p:spPr>
        <p:txBody>
          <a:bodyPr/>
          <a:lstStyle/>
          <a:p>
            <a:r>
              <a:rPr lang="en-US" dirty="0" smtClean="0"/>
              <a:t>Lesson 51:</a:t>
            </a:r>
            <a:br>
              <a:rPr lang="en-US" dirty="0" smtClean="0"/>
            </a:br>
            <a:r>
              <a:rPr lang="en-US" dirty="0" smtClean="0"/>
              <a:t>Negative exponents, scientific notation for small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7114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1.5 x 0.001</a:t>
            </a:r>
          </a:p>
          <a:p>
            <a:pPr marL="0" indent="0">
              <a:buNone/>
            </a:pPr>
            <a:r>
              <a:rPr lang="en-US" sz="4000" dirty="0" smtClean="0"/>
              <a:t>= 0.0015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974037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Practice:</a:t>
            </a:r>
          </a:p>
          <a:p>
            <a:pPr marL="0" indent="0">
              <a:buNone/>
            </a:pPr>
            <a:r>
              <a:rPr lang="en-US" sz="4000" dirty="0" smtClean="0"/>
              <a:t>The diameter of a red blood cell is about 0.000007 meters. Write that number in scientific notation.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785686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7 x 10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998280" y="2296893"/>
            <a:ext cx="401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7923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Practice:</a:t>
            </a:r>
          </a:p>
          <a:p>
            <a:pPr marL="0" indent="0">
              <a:buNone/>
            </a:pPr>
            <a:r>
              <a:rPr lang="en-US" sz="4000" dirty="0" smtClean="0"/>
              <a:t>Compare: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1 x 10  </a:t>
            </a:r>
            <a:r>
              <a:rPr lang="en-US" sz="4000" dirty="0" smtClean="0">
                <a:latin typeface="ＭＳ ゴシック"/>
                <a:ea typeface="ＭＳ ゴシック"/>
                <a:cs typeface="ＭＳ ゴシック"/>
              </a:rPr>
              <a:t> </a:t>
            </a:r>
            <a:r>
              <a:rPr lang="en-US" sz="4000" dirty="0" smtClean="0"/>
              <a:t>  -10</a:t>
            </a:r>
            <a:endParaRPr lang="en-US" sz="4000" dirty="0"/>
          </a:p>
        </p:txBody>
      </p:sp>
      <p:sp>
        <p:nvSpPr>
          <p:cNvPr id="4" name="Oval 3"/>
          <p:cNvSpPr/>
          <p:nvPr/>
        </p:nvSpPr>
        <p:spPr>
          <a:xfrm>
            <a:off x="4229664" y="3454677"/>
            <a:ext cx="466888" cy="466226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12179" y="3270011"/>
            <a:ext cx="401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364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&gt;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7495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HW: Lesson 51 #1-30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09110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Recall from the laws of exponents, that we subtract the exponents when dividing exponential expressions that have the same base.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x ÷ x = x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529672" y="481787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88747" y="481787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78550" y="481787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090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We can understand this law by applying what we know about exponents and division.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u="sng" dirty="0" smtClean="0"/>
              <a:t> x </a:t>
            </a:r>
            <a:r>
              <a:rPr lang="en-US" sz="4000" dirty="0" smtClean="0"/>
              <a:t> = </a:t>
            </a:r>
            <a:r>
              <a:rPr lang="en-US" sz="4000" u="sng" dirty="0" smtClean="0"/>
              <a:t> x </a:t>
            </a:r>
            <a:r>
              <a:rPr lang="en-US" sz="4000" u="sng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u="sng" dirty="0">
                <a:sym typeface="Wingdings"/>
              </a:rPr>
              <a:t> </a:t>
            </a:r>
            <a:r>
              <a:rPr lang="en-US" sz="4000" u="sng" dirty="0" smtClean="0">
                <a:sym typeface="Wingdings"/>
              </a:rPr>
              <a:t>x </a:t>
            </a:r>
            <a:r>
              <a:rPr lang="en-US" sz="4000" u="sng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u="sng" dirty="0">
                <a:sym typeface="Wingdings"/>
              </a:rPr>
              <a:t> </a:t>
            </a:r>
            <a:r>
              <a:rPr lang="en-US" sz="4000" u="sng" dirty="0" smtClean="0">
                <a:sym typeface="Wingdings"/>
              </a:rPr>
              <a:t>x </a:t>
            </a:r>
            <a:r>
              <a:rPr lang="en-US" sz="4000" u="sng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u="sng" dirty="0">
                <a:sym typeface="Wingdings"/>
              </a:rPr>
              <a:t> </a:t>
            </a:r>
            <a:r>
              <a:rPr lang="en-US" sz="4000" u="sng" dirty="0" smtClean="0">
                <a:sym typeface="Wingdings"/>
              </a:rPr>
              <a:t>x </a:t>
            </a:r>
            <a:r>
              <a:rPr lang="en-US" sz="4000" u="sng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u="sng" dirty="0">
                <a:sym typeface="Wingdings"/>
              </a:rPr>
              <a:t> </a:t>
            </a:r>
            <a:r>
              <a:rPr lang="en-US" sz="4000" u="sng" dirty="0" smtClean="0">
                <a:sym typeface="Wingdings"/>
              </a:rPr>
              <a:t>x </a:t>
            </a:r>
            <a:r>
              <a:rPr lang="en-US" sz="4000" dirty="0" smtClean="0">
                <a:sym typeface="Wingdings"/>
              </a:rPr>
              <a:t> = x</a:t>
            </a:r>
          </a:p>
          <a:p>
            <a:pPr marL="0" indent="0">
              <a:buNone/>
            </a:pPr>
            <a:r>
              <a:rPr lang="en-US" sz="4000" dirty="0">
                <a:sym typeface="Wingdings"/>
              </a:rPr>
              <a:t>	</a:t>
            </a:r>
            <a:r>
              <a:rPr lang="en-US" sz="4000" dirty="0" smtClean="0">
                <a:sym typeface="Wingdings"/>
              </a:rPr>
              <a:t> x		  x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>
                <a:sym typeface="Wingdings"/>
              </a:rPr>
              <a:t> </a:t>
            </a:r>
            <a:r>
              <a:rPr lang="en-US" sz="4000" dirty="0" smtClean="0">
                <a:sym typeface="Wingdings"/>
              </a:rPr>
              <a:t>x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>
                <a:sym typeface="Wingdings"/>
              </a:rPr>
              <a:t> </a:t>
            </a:r>
            <a:r>
              <a:rPr lang="en-US" sz="4000" dirty="0" smtClean="0">
                <a:sym typeface="Wingdings"/>
              </a:rPr>
              <a:t>x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867551" y="367876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67551" y="4444395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32856" y="367876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745301" y="3678763"/>
            <a:ext cx="1251260" cy="15499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39361" y="3678763"/>
            <a:ext cx="1260247" cy="15499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342408" y="3590895"/>
            <a:ext cx="1297598" cy="16378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6947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Now consider the result when we reverse the numbers in the division. Following the laws of exponents, the exponent of the quotient is negative.</a:t>
            </a:r>
          </a:p>
          <a:p>
            <a:pPr marL="0" indent="0">
              <a:buNone/>
            </a:pPr>
            <a:r>
              <a:rPr lang="en-US" sz="4000" dirty="0" smtClean="0"/>
              <a:t>   x ÷ x = x (because 3 – 5 = -2)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07286" y="4836547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78412" y="4836547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62785" y="4836547"/>
            <a:ext cx="401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612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We will apply what we know about exponents and division to understand the meaning of x .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u="sng" dirty="0" smtClean="0"/>
              <a:t> x </a:t>
            </a:r>
            <a:r>
              <a:rPr lang="en-US" sz="4000" dirty="0" smtClean="0"/>
              <a:t> = </a:t>
            </a:r>
            <a:r>
              <a:rPr lang="en-US" sz="4000" u="sng" dirty="0" smtClean="0"/>
              <a:t>     x </a:t>
            </a:r>
            <a:r>
              <a:rPr lang="en-US" sz="4000" u="sng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u="sng" dirty="0">
                <a:sym typeface="Wingdings"/>
              </a:rPr>
              <a:t> </a:t>
            </a:r>
            <a:r>
              <a:rPr lang="en-US" sz="4000" u="sng" dirty="0" smtClean="0">
                <a:sym typeface="Wingdings"/>
              </a:rPr>
              <a:t>x </a:t>
            </a:r>
            <a:r>
              <a:rPr lang="en-US" sz="4000" u="sng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u="sng" dirty="0">
                <a:sym typeface="Wingdings"/>
              </a:rPr>
              <a:t> </a:t>
            </a:r>
            <a:r>
              <a:rPr lang="en-US" sz="4000" u="sng" dirty="0" smtClean="0">
                <a:sym typeface="Wingdings"/>
              </a:rPr>
              <a:t>x   </a:t>
            </a:r>
            <a:r>
              <a:rPr lang="en-US" sz="4000" u="sng" dirty="0" smtClean="0">
                <a:latin typeface="Wingdings"/>
                <a:ea typeface="Wingdings"/>
                <a:cs typeface="Wingdings"/>
                <a:sym typeface="Wingdings"/>
              </a:rPr>
              <a:t> </a:t>
            </a:r>
            <a:r>
              <a:rPr lang="en-US" sz="4000" dirty="0" smtClean="0">
                <a:ea typeface="Wingdings"/>
                <a:cs typeface="Wingdings"/>
                <a:sym typeface="Wingdings"/>
              </a:rPr>
              <a:t> = </a:t>
            </a:r>
            <a:r>
              <a:rPr lang="en-US" sz="4000" u="sng" dirty="0" smtClean="0">
                <a:ea typeface="Wingdings"/>
                <a:cs typeface="Wingdings"/>
                <a:sym typeface="Wingdings"/>
              </a:rPr>
              <a:t>  1  </a:t>
            </a:r>
            <a:r>
              <a:rPr lang="en-US" sz="4000" dirty="0" smtClean="0">
                <a:ea typeface="Wingdings"/>
                <a:cs typeface="Wingdings"/>
                <a:sym typeface="Wingdings"/>
              </a:rPr>
              <a:t> </a:t>
            </a:r>
          </a:p>
          <a:p>
            <a:pPr marL="0" indent="0">
              <a:buNone/>
            </a:pPr>
            <a:r>
              <a:rPr lang="en-US" sz="4000" dirty="0">
                <a:ea typeface="Wingdings"/>
                <a:cs typeface="Wingdings"/>
                <a:sym typeface="Wingdings"/>
              </a:rPr>
              <a:t>	</a:t>
            </a:r>
            <a:r>
              <a:rPr lang="en-US" sz="4000" dirty="0" smtClean="0">
                <a:ea typeface="Wingdings"/>
                <a:cs typeface="Wingdings"/>
                <a:sym typeface="Wingdings"/>
              </a:rPr>
              <a:t> x      x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>
                <a:sym typeface="Wingdings"/>
              </a:rPr>
              <a:t> </a:t>
            </a:r>
            <a:r>
              <a:rPr lang="en-US" sz="4000" dirty="0" smtClean="0">
                <a:sym typeface="Wingdings"/>
              </a:rPr>
              <a:t>x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>
                <a:sym typeface="Wingdings"/>
              </a:rPr>
              <a:t> </a:t>
            </a:r>
            <a:r>
              <a:rPr lang="en-US" sz="4000" dirty="0" smtClean="0">
                <a:sym typeface="Wingdings"/>
              </a:rPr>
              <a:t>x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>
                <a:sym typeface="Wingdings"/>
              </a:rPr>
              <a:t> </a:t>
            </a:r>
            <a:r>
              <a:rPr lang="en-US" sz="4000" dirty="0" smtClean="0">
                <a:sym typeface="Wingdings"/>
              </a:rPr>
              <a:t>x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>
                <a:sym typeface="Wingdings"/>
              </a:rPr>
              <a:t> </a:t>
            </a:r>
            <a:r>
              <a:rPr lang="en-US" sz="4000" dirty="0" smtClean="0">
                <a:sym typeface="Wingdings"/>
              </a:rPr>
              <a:t>x       x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526233" y="2745066"/>
            <a:ext cx="401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86227" y="360406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86227" y="4463069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762949" y="4463069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2838679" y="3604068"/>
            <a:ext cx="1157882" cy="171800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604375" y="3604068"/>
            <a:ext cx="1232585" cy="171800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426098" y="3604068"/>
            <a:ext cx="1213908" cy="171800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216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By performing the division we find that x  means 1/x . We see that x  is the reciprocal of x . This fact is another law of exponents.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006758" y="2184850"/>
            <a:ext cx="401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42426" y="218485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57317" y="2819763"/>
            <a:ext cx="401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20803" y="281976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135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Law of Exponents for Negative Exponents: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x  = 1/x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604375" y="3043850"/>
            <a:ext cx="394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85170" y="3043850"/>
            <a:ext cx="321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071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1054</TotalTime>
  <Words>474</Words>
  <Application>Microsoft Macintosh PowerPoint</Application>
  <PresentationFormat>On-screen Show (4:3)</PresentationFormat>
  <Paragraphs>128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Breeze</vt:lpstr>
      <vt:lpstr>PowerPoint Presentation</vt:lpstr>
      <vt:lpstr>PowerPoint Presentation</vt:lpstr>
      <vt:lpstr>Lesson 51: Negative exponents, scientific notation for small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51: Negative exponents, scientific notation for small numbers</dc:title>
  <dc:creator>Haley Stenquist</dc:creator>
  <cp:lastModifiedBy>Haley Stenquist</cp:lastModifiedBy>
  <cp:revision>5</cp:revision>
  <dcterms:created xsi:type="dcterms:W3CDTF">2014-12-01T22:16:13Z</dcterms:created>
  <dcterms:modified xsi:type="dcterms:W3CDTF">2014-12-02T15:50:20Z</dcterms:modified>
</cp:coreProperties>
</file>