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76" r:id="rId2"/>
    <p:sldId id="277" r:id="rId3"/>
    <p:sldId id="263" r:id="rId4"/>
    <p:sldId id="264" r:id="rId5"/>
    <p:sldId id="266" r:id="rId6"/>
    <p:sldId id="265" r:id="rId7"/>
    <p:sldId id="267" r:id="rId8"/>
    <p:sldId id="268" r:id="rId9"/>
    <p:sldId id="269" r:id="rId10"/>
    <p:sldId id="270" r:id="rId11"/>
    <p:sldId id="271" r:id="rId12"/>
    <p:sldId id="272" r:id="rId13"/>
    <p:sldId id="273" r:id="rId14"/>
    <p:sldId id="274" r:id="rId15"/>
    <p:sldId id="275" r:id="rId16"/>
    <p:sldId id="256" r:id="rId17"/>
    <p:sldId id="257" r:id="rId18"/>
    <p:sldId id="258" r:id="rId19"/>
    <p:sldId id="259" r:id="rId20"/>
    <p:sldId id="260" r:id="rId21"/>
    <p:sldId id="261" r:id="rId22"/>
    <p:sldId id="262"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11/19/14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11/19/14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Bell Work:</a:t>
            </a:r>
          </a:p>
          <a:p>
            <a:pPr marL="114300" indent="0">
              <a:buNone/>
            </a:pPr>
            <a:r>
              <a:rPr lang="en-US" sz="4000" dirty="0" smtClean="0"/>
              <a:t>Use cross products to solve the proportion.</a:t>
            </a:r>
          </a:p>
          <a:p>
            <a:pPr marL="114300" indent="0">
              <a:buNone/>
            </a:pPr>
            <a:r>
              <a:rPr lang="en-US" sz="4000" dirty="0"/>
              <a:t>	</a:t>
            </a:r>
            <a:r>
              <a:rPr lang="en-US" sz="4000" dirty="0" smtClean="0"/>
              <a:t>		</a:t>
            </a:r>
            <a:r>
              <a:rPr lang="en-US" sz="4000" u="sng" dirty="0" smtClean="0"/>
              <a:t> 0.8 </a:t>
            </a:r>
            <a:r>
              <a:rPr lang="en-US" sz="4000" dirty="0" smtClean="0"/>
              <a:t> = </a:t>
            </a:r>
            <a:r>
              <a:rPr lang="en-US" sz="4000" u="sng" dirty="0" smtClean="0"/>
              <a:t>  5  </a:t>
            </a:r>
            <a:r>
              <a:rPr lang="en-US" sz="4000" dirty="0" smtClean="0"/>
              <a:t> </a:t>
            </a:r>
          </a:p>
          <a:p>
            <a:pPr marL="114300" indent="0">
              <a:buNone/>
            </a:pPr>
            <a:r>
              <a:rPr lang="en-US" sz="4000" dirty="0" smtClean="0"/>
              <a:t>			   z       1.5</a:t>
            </a:r>
          </a:p>
        </p:txBody>
      </p:sp>
    </p:spTree>
    <p:extLst>
      <p:ext uri="{BB962C8B-B14F-4D97-AF65-F5344CB8AC3E}">
        <p14:creationId xmlns:p14="http://schemas.microsoft.com/office/powerpoint/2010/main" val="373547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2. Name each figure. Which is not a polyhedron? Explain.</a:t>
            </a:r>
          </a:p>
        </p:txBody>
      </p:sp>
    </p:spTree>
    <p:extLst>
      <p:ext uri="{BB962C8B-B14F-4D97-AF65-F5344CB8AC3E}">
        <p14:creationId xmlns:p14="http://schemas.microsoft.com/office/powerpoint/2010/main" val="2137186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indent="0">
              <a:buNone/>
            </a:pPr>
            <a:r>
              <a:rPr lang="en-US" sz="4000" dirty="0" smtClean="0"/>
              <a:t>Answer:</a:t>
            </a:r>
          </a:p>
          <a:p>
            <a:pPr marL="857250" indent="-742950">
              <a:buAutoNum type="alphaLcParenR"/>
            </a:pPr>
            <a:r>
              <a:rPr lang="en-US" sz="4000" dirty="0" smtClean="0"/>
              <a:t>Prism or Rectangular prism</a:t>
            </a:r>
          </a:p>
          <a:p>
            <a:pPr marL="857250" indent="-742950">
              <a:buAutoNum type="alphaLcParenR"/>
            </a:pPr>
            <a:r>
              <a:rPr lang="en-US" sz="4000" dirty="0" smtClean="0"/>
              <a:t>Pyramid</a:t>
            </a:r>
          </a:p>
          <a:p>
            <a:pPr marL="857250" indent="-742950">
              <a:buAutoNum type="alphaLcParenR"/>
            </a:pPr>
            <a:r>
              <a:rPr lang="en-US" sz="4000" dirty="0" smtClean="0"/>
              <a:t>Cone</a:t>
            </a:r>
          </a:p>
          <a:p>
            <a:pPr marL="857250" indent="-742950">
              <a:buAutoNum type="alphaLcParenR"/>
            </a:pPr>
            <a:r>
              <a:rPr lang="en-US" sz="4000" dirty="0" smtClean="0"/>
              <a:t>Prism or Triangular prism</a:t>
            </a:r>
          </a:p>
          <a:p>
            <a:pPr marL="114300" indent="0">
              <a:buNone/>
            </a:pPr>
            <a:r>
              <a:rPr lang="en-US" sz="4000" dirty="0" smtClean="0"/>
              <a:t>C is not a polyhedron because it is curved.</a:t>
            </a:r>
            <a:endParaRPr lang="en-US" sz="4000" dirty="0"/>
          </a:p>
        </p:txBody>
      </p:sp>
    </p:spTree>
    <p:extLst>
      <p:ext uri="{BB962C8B-B14F-4D97-AF65-F5344CB8AC3E}">
        <p14:creationId xmlns:p14="http://schemas.microsoft.com/office/powerpoint/2010/main" val="384817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14300" indent="0">
              <a:buNone/>
            </a:pPr>
            <a:r>
              <a:rPr lang="en-US" sz="4000" dirty="0" smtClean="0"/>
              <a:t>Activity 1:</a:t>
            </a:r>
          </a:p>
          <a:p>
            <a:pPr marL="114300" indent="0">
              <a:buNone/>
            </a:pPr>
            <a:r>
              <a:rPr lang="en-US" sz="4000" dirty="0" smtClean="0"/>
              <a:t>Sketch a rectangular prism, a triangular prism, and a cylinder using parallel projection. Make the bases of each figure congruent. Show hidden edges with dashes. To sketch the figures from different viewpoints, shift the position of the more distant base. </a:t>
            </a:r>
            <a:endParaRPr lang="en-US" sz="4000" dirty="0"/>
          </a:p>
        </p:txBody>
      </p:sp>
    </p:spTree>
    <p:extLst>
      <p:ext uri="{BB962C8B-B14F-4D97-AF65-F5344CB8AC3E}">
        <p14:creationId xmlns:p14="http://schemas.microsoft.com/office/powerpoint/2010/main" val="874408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Activity 2: sketch a few pyramids and cones from different viewpoints. </a:t>
            </a:r>
            <a:endParaRPr lang="en-US" sz="4000" dirty="0"/>
          </a:p>
        </p:txBody>
      </p:sp>
    </p:spTree>
    <p:extLst>
      <p:ext uri="{BB962C8B-B14F-4D97-AF65-F5344CB8AC3E}">
        <p14:creationId xmlns:p14="http://schemas.microsoft.com/office/powerpoint/2010/main" val="3037524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Activity 3: divide your paper into four equal sections. In the isometric section copy the sketch below. Then draw the top, front and side views.</a:t>
            </a:r>
            <a:endParaRPr lang="en-US" sz="4000" dirty="0"/>
          </a:p>
        </p:txBody>
      </p:sp>
    </p:spTree>
    <p:extLst>
      <p:ext uri="{BB962C8B-B14F-4D97-AF65-F5344CB8AC3E}">
        <p14:creationId xmlns:p14="http://schemas.microsoft.com/office/powerpoint/2010/main" val="209122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Activity 4:</a:t>
            </a:r>
          </a:p>
          <a:p>
            <a:pPr marL="114300" indent="0">
              <a:buNone/>
            </a:pPr>
            <a:r>
              <a:rPr lang="en-US" sz="4000" dirty="0" smtClean="0"/>
              <a:t>Create one-point perspective drawings of some prisms. Place the vanishing point in different locations to change the point of view. Try different polygons for the bases of the prisms.</a:t>
            </a:r>
            <a:endParaRPr lang="en-US" sz="4000" dirty="0"/>
          </a:p>
        </p:txBody>
      </p:sp>
    </p:spTree>
    <p:extLst>
      <p:ext uri="{BB962C8B-B14F-4D97-AF65-F5344CB8AC3E}">
        <p14:creationId xmlns:p14="http://schemas.microsoft.com/office/powerpoint/2010/main" val="3879912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45:</a:t>
            </a:r>
            <a:br>
              <a:rPr lang="en-US" dirty="0" smtClean="0"/>
            </a:br>
            <a:r>
              <a:rPr lang="en-US" dirty="0" smtClean="0"/>
              <a:t>Ratio Problems Involving Totals</a:t>
            </a:r>
            <a:endParaRPr lang="en-US" dirty="0"/>
          </a:p>
        </p:txBody>
      </p:sp>
    </p:spTree>
    <p:extLst>
      <p:ext uri="{BB962C8B-B14F-4D97-AF65-F5344CB8AC3E}">
        <p14:creationId xmlns:p14="http://schemas.microsoft.com/office/powerpoint/2010/main" val="1868375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Some ratio problems require us to consider the total to solve the problem. For these problems we add a third row for the total to our ratio table.</a:t>
            </a:r>
            <a:endParaRPr lang="en-US" sz="4000" dirty="0"/>
          </a:p>
        </p:txBody>
      </p:sp>
    </p:spTree>
    <p:extLst>
      <p:ext uri="{BB962C8B-B14F-4D97-AF65-F5344CB8AC3E}">
        <p14:creationId xmlns:p14="http://schemas.microsoft.com/office/powerpoint/2010/main" val="64629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Acrobats and clowns converged on the center ring in the ratio of 3 to 5. if a total of 24 acrobats and clowns performed in the center ring, how many were clowns?</a:t>
            </a:r>
            <a:endParaRPr lang="en-US" sz="4000" dirty="0"/>
          </a:p>
        </p:txBody>
      </p:sp>
    </p:spTree>
    <p:extLst>
      <p:ext uri="{BB962C8B-B14F-4D97-AF65-F5344CB8AC3E}">
        <p14:creationId xmlns:p14="http://schemas.microsoft.com/office/powerpoint/2010/main" val="682605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14300" indent="0">
              <a:buNone/>
            </a:pPr>
            <a:r>
              <a:rPr lang="en-US" sz="4000" dirty="0" smtClean="0"/>
              <a:t>Answer:</a:t>
            </a:r>
          </a:p>
          <a:p>
            <a:pPr marL="114300" indent="0">
              <a:buNone/>
            </a:pPr>
            <a:endParaRPr lang="en-US" sz="4000" dirty="0"/>
          </a:p>
          <a:p>
            <a:pPr marL="114300" indent="0">
              <a:buNone/>
            </a:pPr>
            <a:endParaRPr lang="en-US" sz="4000" dirty="0" smtClean="0"/>
          </a:p>
          <a:p>
            <a:pPr marL="114300" indent="0">
              <a:buNone/>
            </a:pPr>
            <a:endParaRPr lang="en-US" sz="4000" dirty="0"/>
          </a:p>
          <a:p>
            <a:pPr marL="114300" indent="0">
              <a:buNone/>
            </a:pPr>
            <a:r>
              <a:rPr lang="en-US" sz="4000" dirty="0" smtClean="0"/>
              <a:t>5/8 = c/24</a:t>
            </a:r>
          </a:p>
          <a:p>
            <a:pPr marL="114300" indent="0">
              <a:buNone/>
            </a:pPr>
            <a:r>
              <a:rPr lang="en-US" sz="4000" dirty="0" smtClean="0"/>
              <a:t>c = 15</a:t>
            </a:r>
          </a:p>
          <a:p>
            <a:pPr marL="114300" indent="0">
              <a:buNone/>
            </a:pPr>
            <a:r>
              <a:rPr lang="en-US" sz="4000" dirty="0" smtClean="0"/>
              <a:t>15 Clowns</a:t>
            </a:r>
          </a:p>
          <a:p>
            <a:pPr marL="114300" indent="0">
              <a:buNone/>
            </a:pP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4248798486"/>
              </p:ext>
            </p:extLst>
          </p:nvPr>
        </p:nvGraphicFramePr>
        <p:xfrm>
          <a:off x="457200" y="2554783"/>
          <a:ext cx="6096000" cy="18288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sz="2400" dirty="0" smtClean="0"/>
                        <a:t>Ratio</a:t>
                      </a:r>
                      <a:endParaRPr lang="en-US" sz="2400" dirty="0"/>
                    </a:p>
                  </a:txBody>
                  <a:tcPr/>
                </a:tc>
                <a:tc>
                  <a:txBody>
                    <a:bodyPr/>
                    <a:lstStyle/>
                    <a:p>
                      <a:pPr algn="ctr"/>
                      <a:r>
                        <a:rPr lang="en-US" sz="2400" dirty="0" smtClean="0"/>
                        <a:t>Actual Count</a:t>
                      </a:r>
                      <a:endParaRPr lang="en-US" sz="2400" dirty="0"/>
                    </a:p>
                  </a:txBody>
                  <a:tcPr/>
                </a:tc>
              </a:tr>
              <a:tr h="370840">
                <a:tc>
                  <a:txBody>
                    <a:bodyPr/>
                    <a:lstStyle/>
                    <a:p>
                      <a:pPr algn="ctr"/>
                      <a:r>
                        <a:rPr lang="en-US" sz="2400" dirty="0" smtClean="0"/>
                        <a:t>3</a:t>
                      </a:r>
                      <a:endParaRPr lang="en-US" sz="2400" dirty="0"/>
                    </a:p>
                  </a:txBody>
                  <a:tcPr/>
                </a:tc>
                <a:tc>
                  <a:txBody>
                    <a:bodyPr/>
                    <a:lstStyle/>
                    <a:p>
                      <a:pPr algn="ctr"/>
                      <a:r>
                        <a:rPr lang="en-US" sz="2400" dirty="0" smtClean="0"/>
                        <a:t>a</a:t>
                      </a:r>
                      <a:endParaRPr lang="en-US" sz="2400" dirty="0"/>
                    </a:p>
                  </a:txBody>
                  <a:tcPr/>
                </a:tc>
              </a:tr>
              <a:tr h="370840">
                <a:tc>
                  <a:txBody>
                    <a:bodyPr/>
                    <a:lstStyle/>
                    <a:p>
                      <a:pPr algn="ctr"/>
                      <a:r>
                        <a:rPr lang="en-US" sz="2400" dirty="0" smtClean="0"/>
                        <a:t>5</a:t>
                      </a:r>
                      <a:endParaRPr lang="en-US" sz="2400" dirty="0"/>
                    </a:p>
                  </a:txBody>
                  <a:tcPr/>
                </a:tc>
                <a:tc>
                  <a:txBody>
                    <a:bodyPr/>
                    <a:lstStyle/>
                    <a:p>
                      <a:pPr algn="ctr"/>
                      <a:r>
                        <a:rPr lang="en-US" sz="2400" dirty="0" smtClean="0"/>
                        <a:t>c</a:t>
                      </a:r>
                      <a:endParaRPr lang="en-US" sz="2400" dirty="0"/>
                    </a:p>
                  </a:txBody>
                  <a:tcPr/>
                </a:tc>
              </a:tr>
              <a:tr h="370840">
                <a:tc>
                  <a:txBody>
                    <a:bodyPr/>
                    <a:lstStyle/>
                    <a:p>
                      <a:pPr algn="ctr"/>
                      <a:r>
                        <a:rPr lang="en-US" sz="2400" dirty="0" smtClean="0"/>
                        <a:t>8</a:t>
                      </a:r>
                      <a:endParaRPr lang="en-US" sz="2400" dirty="0"/>
                    </a:p>
                  </a:txBody>
                  <a:tcPr/>
                </a:tc>
                <a:tc>
                  <a:txBody>
                    <a:bodyPr/>
                    <a:lstStyle/>
                    <a:p>
                      <a:pPr algn="ctr"/>
                      <a:r>
                        <a:rPr lang="en-US" sz="2400" dirty="0" smtClean="0"/>
                        <a:t>24</a:t>
                      </a:r>
                      <a:endParaRPr lang="en-US" sz="2400" dirty="0"/>
                    </a:p>
                  </a:txBody>
                  <a:tcPr/>
                </a:tc>
              </a:tr>
            </a:tbl>
          </a:graphicData>
        </a:graphic>
      </p:graphicFrame>
    </p:spTree>
    <p:extLst>
      <p:ext uri="{BB962C8B-B14F-4D97-AF65-F5344CB8AC3E}">
        <p14:creationId xmlns:p14="http://schemas.microsoft.com/office/powerpoint/2010/main" val="262019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z = 0.24</a:t>
            </a:r>
            <a:endParaRPr lang="en-US" sz="4000" dirty="0"/>
          </a:p>
        </p:txBody>
      </p:sp>
    </p:spTree>
    <p:extLst>
      <p:ext uri="{BB962C8B-B14F-4D97-AF65-F5344CB8AC3E}">
        <p14:creationId xmlns:p14="http://schemas.microsoft.com/office/powerpoint/2010/main" val="65461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A bus company has small and large buses in the ratio of 2 to 7. if the company has 84 large buses, how many buses does it have?</a:t>
            </a:r>
            <a:endParaRPr lang="en-US" sz="4000" dirty="0"/>
          </a:p>
        </p:txBody>
      </p:sp>
    </p:spTree>
    <p:extLst>
      <p:ext uri="{BB962C8B-B14F-4D97-AF65-F5344CB8AC3E}">
        <p14:creationId xmlns:p14="http://schemas.microsoft.com/office/powerpoint/2010/main" val="3400667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endParaRPr lang="en-US" sz="4000" dirty="0"/>
          </a:p>
          <a:p>
            <a:pPr marL="114300" indent="0">
              <a:buNone/>
            </a:pPr>
            <a:endParaRPr lang="en-US" sz="4000" dirty="0" smtClean="0"/>
          </a:p>
          <a:p>
            <a:pPr marL="114300" indent="0">
              <a:buNone/>
            </a:pPr>
            <a:endParaRPr lang="en-US" sz="4000" dirty="0"/>
          </a:p>
          <a:p>
            <a:pPr marL="114300" indent="0">
              <a:buNone/>
            </a:pPr>
            <a:r>
              <a:rPr lang="en-US" sz="4000" dirty="0" smtClean="0"/>
              <a:t>7/9 = 84/t</a:t>
            </a:r>
          </a:p>
          <a:p>
            <a:pPr marL="114300" indent="0">
              <a:buNone/>
            </a:pPr>
            <a:r>
              <a:rPr lang="en-US" sz="4000" dirty="0" smtClean="0"/>
              <a:t>7t = 9(84)    t = 108</a:t>
            </a:r>
          </a:p>
          <a:p>
            <a:pPr marL="114300" indent="0">
              <a:buNone/>
            </a:pP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3617519130"/>
              </p:ext>
            </p:extLst>
          </p:nvPr>
        </p:nvGraphicFramePr>
        <p:xfrm>
          <a:off x="457200" y="2577003"/>
          <a:ext cx="6096000" cy="1828800"/>
        </p:xfrm>
        <a:graphic>
          <a:graphicData uri="http://schemas.openxmlformats.org/drawingml/2006/table">
            <a:tbl>
              <a:tblPr firstRow="1" bandRow="1">
                <a:tableStyleId>{5C22544A-7EE6-4342-B048-85BDC9FD1C3A}</a:tableStyleId>
              </a:tblPr>
              <a:tblGrid>
                <a:gridCol w="3048000"/>
                <a:gridCol w="3048000"/>
              </a:tblGrid>
              <a:tr h="423317">
                <a:tc>
                  <a:txBody>
                    <a:bodyPr/>
                    <a:lstStyle/>
                    <a:p>
                      <a:pPr algn="ctr"/>
                      <a:r>
                        <a:rPr lang="en-US" sz="2400" dirty="0" smtClean="0"/>
                        <a:t>Ratio</a:t>
                      </a:r>
                      <a:endParaRPr lang="en-US" sz="2400" dirty="0"/>
                    </a:p>
                  </a:txBody>
                  <a:tcPr/>
                </a:tc>
                <a:tc>
                  <a:txBody>
                    <a:bodyPr/>
                    <a:lstStyle/>
                    <a:p>
                      <a:pPr algn="ctr"/>
                      <a:r>
                        <a:rPr lang="en-US" sz="2400" dirty="0" smtClean="0"/>
                        <a:t>Actual Count</a:t>
                      </a:r>
                      <a:endParaRPr lang="en-US" sz="2400" dirty="0"/>
                    </a:p>
                  </a:txBody>
                  <a:tcPr/>
                </a:tc>
              </a:tr>
              <a:tr h="370840">
                <a:tc>
                  <a:txBody>
                    <a:bodyPr/>
                    <a:lstStyle/>
                    <a:p>
                      <a:pPr algn="ctr"/>
                      <a:r>
                        <a:rPr lang="en-US" sz="2400" dirty="0" smtClean="0"/>
                        <a:t>2</a:t>
                      </a:r>
                      <a:endParaRPr lang="en-US" sz="2400" dirty="0"/>
                    </a:p>
                  </a:txBody>
                  <a:tcPr/>
                </a:tc>
                <a:tc>
                  <a:txBody>
                    <a:bodyPr/>
                    <a:lstStyle/>
                    <a:p>
                      <a:pPr algn="ctr"/>
                      <a:r>
                        <a:rPr lang="en-US" sz="2400" dirty="0" smtClean="0"/>
                        <a:t>s</a:t>
                      </a:r>
                      <a:endParaRPr lang="en-US" sz="2400" dirty="0"/>
                    </a:p>
                  </a:txBody>
                  <a:tcPr/>
                </a:tc>
              </a:tr>
              <a:tr h="370840">
                <a:tc>
                  <a:txBody>
                    <a:bodyPr/>
                    <a:lstStyle/>
                    <a:p>
                      <a:pPr algn="ctr"/>
                      <a:r>
                        <a:rPr lang="en-US" sz="2400" dirty="0" smtClean="0"/>
                        <a:t>7</a:t>
                      </a:r>
                      <a:endParaRPr lang="en-US" sz="2400" dirty="0"/>
                    </a:p>
                  </a:txBody>
                  <a:tcPr/>
                </a:tc>
                <a:tc>
                  <a:txBody>
                    <a:bodyPr/>
                    <a:lstStyle/>
                    <a:p>
                      <a:pPr algn="ctr"/>
                      <a:r>
                        <a:rPr lang="en-US" sz="2400" dirty="0" smtClean="0"/>
                        <a:t>84</a:t>
                      </a:r>
                      <a:endParaRPr lang="en-US" sz="2400" dirty="0"/>
                    </a:p>
                  </a:txBody>
                  <a:tcPr/>
                </a:tc>
              </a:tr>
              <a:tr h="370840">
                <a:tc>
                  <a:txBody>
                    <a:bodyPr/>
                    <a:lstStyle/>
                    <a:p>
                      <a:pPr algn="ctr"/>
                      <a:r>
                        <a:rPr lang="en-US" sz="2400" dirty="0" smtClean="0"/>
                        <a:t>9</a:t>
                      </a:r>
                      <a:endParaRPr lang="en-US" sz="2400" dirty="0"/>
                    </a:p>
                  </a:txBody>
                  <a:tcPr/>
                </a:tc>
                <a:tc>
                  <a:txBody>
                    <a:bodyPr/>
                    <a:lstStyle/>
                    <a:p>
                      <a:pPr algn="ctr"/>
                      <a:r>
                        <a:rPr lang="en-US" sz="2400" dirty="0" smtClean="0"/>
                        <a:t>t</a:t>
                      </a:r>
                      <a:endParaRPr lang="en-US" sz="2400" dirty="0"/>
                    </a:p>
                  </a:txBody>
                  <a:tcPr/>
                </a:tc>
              </a:tr>
            </a:tbl>
          </a:graphicData>
        </a:graphic>
      </p:graphicFrame>
    </p:spTree>
    <p:extLst>
      <p:ext uri="{BB962C8B-B14F-4D97-AF65-F5344CB8AC3E}">
        <p14:creationId xmlns:p14="http://schemas.microsoft.com/office/powerpoint/2010/main" val="301969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HW: Lesson 45 #1-30</a:t>
            </a:r>
            <a:endParaRPr lang="en-US" sz="4000" dirty="0"/>
          </a:p>
        </p:txBody>
      </p:sp>
    </p:spTree>
    <p:extLst>
      <p:ext uri="{BB962C8B-B14F-4D97-AF65-F5344CB8AC3E}">
        <p14:creationId xmlns:p14="http://schemas.microsoft.com/office/powerpoint/2010/main" val="131612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4561909"/>
          </a:xfrm>
        </p:spPr>
        <p:txBody>
          <a:bodyPr/>
          <a:lstStyle/>
          <a:p>
            <a:r>
              <a:rPr lang="en-US" sz="7200" dirty="0" smtClean="0"/>
              <a:t>Drawing Geometric Solids</a:t>
            </a:r>
            <a:endParaRPr lang="en-US" sz="7200" dirty="0"/>
          </a:p>
        </p:txBody>
      </p:sp>
    </p:spTree>
    <p:extLst>
      <p:ext uri="{BB962C8B-B14F-4D97-AF65-F5344CB8AC3E}">
        <p14:creationId xmlns:p14="http://schemas.microsoft.com/office/powerpoint/2010/main" val="2949499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Polyhedron*: a general term that identifies a solid with faces that are polygons.</a:t>
            </a:r>
          </a:p>
          <a:p>
            <a:pPr marL="114300" indent="0">
              <a:buNone/>
            </a:pPr>
            <a:endParaRPr lang="en-US" sz="4000" dirty="0"/>
          </a:p>
          <a:p>
            <a:pPr marL="114300" indent="0">
              <a:buNone/>
            </a:pPr>
            <a:r>
              <a:rPr lang="en-US" sz="4000" dirty="0" smtClean="0"/>
              <a:t>A polyhedron has no curved surfaces or edges.</a:t>
            </a:r>
            <a:endParaRPr lang="en-US" sz="4000" dirty="0"/>
          </a:p>
        </p:txBody>
      </p:sp>
    </p:spTree>
    <p:extLst>
      <p:ext uri="{BB962C8B-B14F-4D97-AF65-F5344CB8AC3E}">
        <p14:creationId xmlns:p14="http://schemas.microsoft.com/office/powerpoint/2010/main" val="565338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Visualize a three-dimensional solid for which each polygon could be a face or base.</a:t>
            </a:r>
            <a:endParaRPr lang="en-US" sz="4000" dirty="0"/>
          </a:p>
        </p:txBody>
      </p:sp>
      <p:sp>
        <p:nvSpPr>
          <p:cNvPr id="4" name="Rectangle 3"/>
          <p:cNvSpPr/>
          <p:nvPr/>
        </p:nvSpPr>
        <p:spPr>
          <a:xfrm>
            <a:off x="494900" y="4332351"/>
            <a:ext cx="1662121" cy="16240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Isosceles Triangle 4"/>
          <p:cNvSpPr/>
          <p:nvPr/>
        </p:nvSpPr>
        <p:spPr>
          <a:xfrm>
            <a:off x="3316804" y="4332351"/>
            <a:ext cx="1650884" cy="162401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5920137" y="4332351"/>
            <a:ext cx="1606095" cy="162401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1109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2327318"/>
              </p:ext>
            </p:extLst>
          </p:nvPr>
        </p:nvGraphicFramePr>
        <p:xfrm>
          <a:off x="448211" y="481977"/>
          <a:ext cx="7582260" cy="5212080"/>
        </p:xfrm>
        <a:graphic>
          <a:graphicData uri="http://schemas.openxmlformats.org/drawingml/2006/table">
            <a:tbl>
              <a:tblPr firstRow="1" bandRow="1">
                <a:tableStyleId>{5C22544A-7EE6-4342-B048-85BDC9FD1C3A}</a:tableStyleId>
              </a:tblPr>
              <a:tblGrid>
                <a:gridCol w="1895565"/>
                <a:gridCol w="1895565"/>
                <a:gridCol w="1895565"/>
                <a:gridCol w="1895565"/>
              </a:tblGrid>
              <a:tr h="370840">
                <a:tc>
                  <a:txBody>
                    <a:bodyPr/>
                    <a:lstStyle/>
                    <a:p>
                      <a:pPr algn="ctr"/>
                      <a:r>
                        <a:rPr lang="en-US" sz="2400" dirty="0" smtClean="0">
                          <a:solidFill>
                            <a:schemeClr val="tx1"/>
                          </a:solidFill>
                        </a:rPr>
                        <a:t>Polyhedron</a:t>
                      </a:r>
                      <a:endParaRPr lang="en-US" sz="2400" dirty="0">
                        <a:solidFill>
                          <a:schemeClr val="tx1"/>
                        </a:solidFill>
                      </a:endParaRPr>
                    </a:p>
                  </a:txBody>
                  <a:tcPr/>
                </a:tc>
                <a:tc>
                  <a:txBody>
                    <a:bodyPr/>
                    <a:lstStyle/>
                    <a:p>
                      <a:pPr algn="ctr"/>
                      <a:r>
                        <a:rPr lang="en-US" sz="2400" dirty="0" smtClean="0">
                          <a:solidFill>
                            <a:schemeClr val="tx1"/>
                          </a:solidFill>
                        </a:rPr>
                        <a:t>Faces</a:t>
                      </a:r>
                      <a:endParaRPr lang="en-US" sz="2400" dirty="0">
                        <a:solidFill>
                          <a:schemeClr val="tx1"/>
                        </a:solidFill>
                      </a:endParaRPr>
                    </a:p>
                  </a:txBody>
                  <a:tcPr/>
                </a:tc>
                <a:tc>
                  <a:txBody>
                    <a:bodyPr/>
                    <a:lstStyle/>
                    <a:p>
                      <a:pPr algn="ctr"/>
                      <a:r>
                        <a:rPr lang="en-US" sz="2400" dirty="0" smtClean="0">
                          <a:solidFill>
                            <a:schemeClr val="tx1"/>
                          </a:solidFill>
                        </a:rPr>
                        <a:t>Vertices</a:t>
                      </a:r>
                      <a:endParaRPr lang="en-US" sz="2400" dirty="0">
                        <a:solidFill>
                          <a:schemeClr val="tx1"/>
                        </a:solidFill>
                      </a:endParaRPr>
                    </a:p>
                  </a:txBody>
                  <a:tcPr/>
                </a:tc>
                <a:tc>
                  <a:txBody>
                    <a:bodyPr/>
                    <a:lstStyle/>
                    <a:p>
                      <a:pPr algn="ctr"/>
                      <a:r>
                        <a:rPr lang="en-US" sz="2400" dirty="0" smtClean="0">
                          <a:solidFill>
                            <a:schemeClr val="tx1"/>
                          </a:solidFill>
                        </a:rPr>
                        <a:t>Edges</a:t>
                      </a:r>
                      <a:endParaRPr lang="en-US" sz="2400" dirty="0">
                        <a:solidFill>
                          <a:schemeClr val="tx1"/>
                        </a:solidFill>
                      </a:endParaRPr>
                    </a:p>
                  </a:txBody>
                  <a:tcPr/>
                </a:tc>
              </a:tr>
              <a:tr h="370840">
                <a:tc>
                  <a:txBody>
                    <a:bodyPr/>
                    <a:lstStyle/>
                    <a:p>
                      <a:pPr algn="ctr"/>
                      <a:r>
                        <a:rPr lang="en-US" sz="2400" dirty="0" smtClean="0">
                          <a:solidFill>
                            <a:schemeClr val="tx1"/>
                          </a:solidFill>
                        </a:rPr>
                        <a:t>Cube/Rectangular Prism</a:t>
                      </a:r>
                      <a:endParaRPr lang="en-US" sz="2400" dirty="0">
                        <a:solidFill>
                          <a:schemeClr val="tx1"/>
                        </a:solidFill>
                      </a:endParaRPr>
                    </a:p>
                  </a:txBody>
                  <a:tcPr/>
                </a:tc>
                <a:tc>
                  <a:txBody>
                    <a:bodyPr/>
                    <a:lstStyle/>
                    <a:p>
                      <a:pPr algn="ctr"/>
                      <a:r>
                        <a:rPr lang="en-US" sz="2400" dirty="0" smtClean="0">
                          <a:solidFill>
                            <a:schemeClr val="tx1"/>
                          </a:solidFill>
                        </a:rPr>
                        <a:t>6 Square</a:t>
                      </a:r>
                      <a:r>
                        <a:rPr lang="en-US" sz="2400" baseline="0" dirty="0" smtClean="0">
                          <a:solidFill>
                            <a:schemeClr val="tx1"/>
                          </a:solidFill>
                        </a:rPr>
                        <a:t> or Rectangular</a:t>
                      </a:r>
                      <a:endParaRPr lang="en-US" sz="2400" dirty="0">
                        <a:solidFill>
                          <a:schemeClr val="tx1"/>
                        </a:solidFill>
                      </a:endParaRPr>
                    </a:p>
                  </a:txBody>
                  <a:tcPr/>
                </a:tc>
                <a:tc>
                  <a:txBody>
                    <a:bodyPr/>
                    <a:lstStyle/>
                    <a:p>
                      <a:pPr algn="ctr"/>
                      <a:r>
                        <a:rPr lang="en-US" sz="2400" dirty="0" smtClean="0">
                          <a:solidFill>
                            <a:schemeClr val="tx1"/>
                          </a:solidFill>
                        </a:rPr>
                        <a:t>8</a:t>
                      </a:r>
                      <a:endParaRPr lang="en-US" sz="2400" dirty="0">
                        <a:solidFill>
                          <a:schemeClr val="tx1"/>
                        </a:solidFill>
                      </a:endParaRPr>
                    </a:p>
                  </a:txBody>
                  <a:tcPr/>
                </a:tc>
                <a:tc>
                  <a:txBody>
                    <a:bodyPr/>
                    <a:lstStyle/>
                    <a:p>
                      <a:pPr algn="ctr"/>
                      <a:r>
                        <a:rPr lang="en-US" sz="2400" dirty="0" smtClean="0">
                          <a:solidFill>
                            <a:schemeClr val="tx1"/>
                          </a:solidFill>
                        </a:rPr>
                        <a:t>12</a:t>
                      </a:r>
                      <a:endParaRPr lang="en-US" sz="2400" dirty="0">
                        <a:solidFill>
                          <a:schemeClr val="tx1"/>
                        </a:solidFill>
                      </a:endParaRPr>
                    </a:p>
                  </a:txBody>
                  <a:tcPr/>
                </a:tc>
              </a:tr>
              <a:tr h="370840">
                <a:tc>
                  <a:txBody>
                    <a:bodyPr/>
                    <a:lstStyle/>
                    <a:p>
                      <a:pPr algn="ctr"/>
                      <a:r>
                        <a:rPr lang="en-US" sz="2400" dirty="0" smtClean="0">
                          <a:solidFill>
                            <a:schemeClr val="tx1"/>
                          </a:solidFill>
                        </a:rPr>
                        <a:t>Triangular</a:t>
                      </a:r>
                      <a:r>
                        <a:rPr lang="en-US" sz="2400" baseline="0" dirty="0" smtClean="0">
                          <a:solidFill>
                            <a:schemeClr val="tx1"/>
                          </a:solidFill>
                        </a:rPr>
                        <a:t> Prism</a:t>
                      </a:r>
                    </a:p>
                  </a:txBody>
                  <a:tcPr/>
                </a:tc>
                <a:tc>
                  <a:txBody>
                    <a:bodyPr/>
                    <a:lstStyle/>
                    <a:p>
                      <a:pPr algn="ctr"/>
                      <a:r>
                        <a:rPr lang="en-US" sz="2400" dirty="0" smtClean="0">
                          <a:solidFill>
                            <a:schemeClr val="tx1"/>
                          </a:solidFill>
                        </a:rPr>
                        <a:t>2 Triangular</a:t>
                      </a:r>
                      <a:r>
                        <a:rPr lang="en-US" sz="2400" baseline="0" dirty="0" smtClean="0">
                          <a:solidFill>
                            <a:schemeClr val="tx1"/>
                          </a:solidFill>
                        </a:rPr>
                        <a:t> and 3 Rectangular</a:t>
                      </a:r>
                      <a:endParaRPr lang="en-US" sz="2400" dirty="0">
                        <a:solidFill>
                          <a:schemeClr val="tx1"/>
                        </a:solidFill>
                      </a:endParaRPr>
                    </a:p>
                  </a:txBody>
                  <a:tcPr/>
                </a:tc>
                <a:tc>
                  <a:txBody>
                    <a:bodyPr/>
                    <a:lstStyle/>
                    <a:p>
                      <a:pPr algn="ctr"/>
                      <a:r>
                        <a:rPr lang="en-US" sz="2400" dirty="0" smtClean="0">
                          <a:solidFill>
                            <a:schemeClr val="tx1"/>
                          </a:solidFill>
                        </a:rPr>
                        <a:t>6</a:t>
                      </a:r>
                      <a:endParaRPr lang="en-US" sz="2400" dirty="0">
                        <a:solidFill>
                          <a:schemeClr val="tx1"/>
                        </a:solidFill>
                      </a:endParaRPr>
                    </a:p>
                  </a:txBody>
                  <a:tcPr/>
                </a:tc>
                <a:tc>
                  <a:txBody>
                    <a:bodyPr/>
                    <a:lstStyle/>
                    <a:p>
                      <a:pPr algn="ctr"/>
                      <a:r>
                        <a:rPr lang="en-US" sz="2400" dirty="0" smtClean="0">
                          <a:solidFill>
                            <a:schemeClr val="tx1"/>
                          </a:solidFill>
                        </a:rPr>
                        <a:t>9</a:t>
                      </a:r>
                      <a:endParaRPr lang="en-US" sz="2400" dirty="0">
                        <a:solidFill>
                          <a:schemeClr val="tx1"/>
                        </a:solidFill>
                      </a:endParaRPr>
                    </a:p>
                  </a:txBody>
                  <a:tcPr/>
                </a:tc>
              </a:tr>
              <a:tr h="370840">
                <a:tc>
                  <a:txBody>
                    <a:bodyPr/>
                    <a:lstStyle/>
                    <a:p>
                      <a:pPr algn="ctr"/>
                      <a:r>
                        <a:rPr lang="en-US" sz="2400" dirty="0" smtClean="0">
                          <a:solidFill>
                            <a:schemeClr val="tx1"/>
                          </a:solidFill>
                        </a:rPr>
                        <a:t>Square/Rectangular</a:t>
                      </a:r>
                      <a:r>
                        <a:rPr lang="en-US" sz="2400" baseline="0" dirty="0" smtClean="0">
                          <a:solidFill>
                            <a:schemeClr val="tx1"/>
                          </a:solidFill>
                        </a:rPr>
                        <a:t> Pyramid</a:t>
                      </a:r>
                      <a:endParaRPr lang="en-US" sz="2400" dirty="0">
                        <a:solidFill>
                          <a:schemeClr val="tx1"/>
                        </a:solidFill>
                      </a:endParaRPr>
                    </a:p>
                  </a:txBody>
                  <a:tcPr/>
                </a:tc>
                <a:tc>
                  <a:txBody>
                    <a:bodyPr/>
                    <a:lstStyle/>
                    <a:p>
                      <a:pPr algn="ctr"/>
                      <a:r>
                        <a:rPr lang="en-US" sz="2400" dirty="0" smtClean="0">
                          <a:solidFill>
                            <a:schemeClr val="tx1"/>
                          </a:solidFill>
                        </a:rPr>
                        <a:t>4 Triangular and 1 Square/Rectangular</a:t>
                      </a:r>
                      <a:endParaRPr lang="en-US" sz="2400" dirty="0">
                        <a:solidFill>
                          <a:schemeClr val="tx1"/>
                        </a:solidFill>
                      </a:endParaRPr>
                    </a:p>
                  </a:txBody>
                  <a:tcPr/>
                </a:tc>
                <a:tc>
                  <a:txBody>
                    <a:bodyPr/>
                    <a:lstStyle/>
                    <a:p>
                      <a:pPr algn="ctr"/>
                      <a:r>
                        <a:rPr lang="en-US" sz="2400" dirty="0" smtClean="0">
                          <a:solidFill>
                            <a:schemeClr val="tx1"/>
                          </a:solidFill>
                        </a:rPr>
                        <a:t>5</a:t>
                      </a:r>
                      <a:endParaRPr lang="en-US" sz="2400" dirty="0">
                        <a:solidFill>
                          <a:schemeClr val="tx1"/>
                        </a:solidFill>
                      </a:endParaRPr>
                    </a:p>
                  </a:txBody>
                  <a:tcPr/>
                </a:tc>
                <a:tc>
                  <a:txBody>
                    <a:bodyPr/>
                    <a:lstStyle/>
                    <a:p>
                      <a:pPr algn="ctr"/>
                      <a:r>
                        <a:rPr lang="en-US" sz="2400" dirty="0" smtClean="0">
                          <a:solidFill>
                            <a:schemeClr val="tx1"/>
                          </a:solidFill>
                        </a:rPr>
                        <a:t>8</a:t>
                      </a:r>
                      <a:endParaRPr lang="en-US" sz="2400" dirty="0">
                        <a:solidFill>
                          <a:schemeClr val="tx1"/>
                        </a:solidFill>
                      </a:endParaRPr>
                    </a:p>
                  </a:txBody>
                  <a:tcPr/>
                </a:tc>
              </a:tr>
              <a:tr h="370840">
                <a:tc>
                  <a:txBody>
                    <a:bodyPr/>
                    <a:lstStyle/>
                    <a:p>
                      <a:pPr algn="ctr"/>
                      <a:r>
                        <a:rPr lang="en-US" sz="2400" dirty="0" smtClean="0">
                          <a:solidFill>
                            <a:schemeClr val="tx1"/>
                          </a:solidFill>
                        </a:rPr>
                        <a:t>Triangular</a:t>
                      </a:r>
                      <a:r>
                        <a:rPr lang="en-US" sz="2400" baseline="0" dirty="0" smtClean="0">
                          <a:solidFill>
                            <a:schemeClr val="tx1"/>
                          </a:solidFill>
                        </a:rPr>
                        <a:t> Pyramid</a:t>
                      </a:r>
                      <a:endParaRPr lang="en-US" sz="2400" dirty="0">
                        <a:solidFill>
                          <a:schemeClr val="tx1"/>
                        </a:solidFill>
                      </a:endParaRPr>
                    </a:p>
                  </a:txBody>
                  <a:tcPr/>
                </a:tc>
                <a:tc>
                  <a:txBody>
                    <a:bodyPr/>
                    <a:lstStyle/>
                    <a:p>
                      <a:pPr algn="ctr"/>
                      <a:r>
                        <a:rPr lang="en-US" sz="2400" dirty="0" smtClean="0">
                          <a:solidFill>
                            <a:schemeClr val="tx1"/>
                          </a:solidFill>
                        </a:rPr>
                        <a:t>4 Triangular</a:t>
                      </a:r>
                      <a:endParaRPr lang="en-US" sz="2400" dirty="0">
                        <a:solidFill>
                          <a:schemeClr val="tx1"/>
                        </a:solidFill>
                      </a:endParaRPr>
                    </a:p>
                  </a:txBody>
                  <a:tcPr/>
                </a:tc>
                <a:tc>
                  <a:txBody>
                    <a:bodyPr/>
                    <a:lstStyle/>
                    <a:p>
                      <a:pPr algn="ctr"/>
                      <a:r>
                        <a:rPr lang="en-US" sz="2400" dirty="0" smtClean="0">
                          <a:solidFill>
                            <a:schemeClr val="tx1"/>
                          </a:solidFill>
                        </a:rPr>
                        <a:t>4</a:t>
                      </a:r>
                      <a:endParaRPr lang="en-US" sz="2400" dirty="0">
                        <a:solidFill>
                          <a:schemeClr val="tx1"/>
                        </a:solidFill>
                      </a:endParaRPr>
                    </a:p>
                  </a:txBody>
                  <a:tcPr/>
                </a:tc>
                <a:tc>
                  <a:txBody>
                    <a:bodyPr/>
                    <a:lstStyle/>
                    <a:p>
                      <a:pPr algn="ctr"/>
                      <a:r>
                        <a:rPr lang="en-US" sz="2400" dirty="0" smtClean="0">
                          <a:solidFill>
                            <a:schemeClr val="tx1"/>
                          </a:solidFill>
                        </a:rPr>
                        <a:t>6</a:t>
                      </a:r>
                      <a:endParaRPr lang="en-US" sz="2400" dirty="0">
                        <a:solidFill>
                          <a:schemeClr val="tx1"/>
                        </a:solidFill>
                      </a:endParaRPr>
                    </a:p>
                  </a:txBody>
                  <a:tcPr/>
                </a:tc>
              </a:tr>
            </a:tbl>
          </a:graphicData>
        </a:graphic>
      </p:graphicFrame>
    </p:spTree>
    <p:extLst>
      <p:ext uri="{BB962C8B-B14F-4D97-AF65-F5344CB8AC3E}">
        <p14:creationId xmlns:p14="http://schemas.microsoft.com/office/powerpoint/2010/main" val="14862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13752233"/>
              </p:ext>
            </p:extLst>
          </p:nvPr>
        </p:nvGraphicFramePr>
        <p:xfrm>
          <a:off x="317484" y="537999"/>
          <a:ext cx="8553387" cy="5791200"/>
        </p:xfrm>
        <a:graphic>
          <a:graphicData uri="http://schemas.openxmlformats.org/drawingml/2006/table">
            <a:tbl>
              <a:tblPr firstRow="1" bandRow="1">
                <a:tableStyleId>{5C22544A-7EE6-4342-B048-85BDC9FD1C3A}</a:tableStyleId>
              </a:tblPr>
              <a:tblGrid>
                <a:gridCol w="2851129"/>
                <a:gridCol w="2851129"/>
                <a:gridCol w="2851129"/>
              </a:tblGrid>
              <a:tr h="370840">
                <a:tc gridSpan="3">
                  <a:txBody>
                    <a:bodyPr/>
                    <a:lstStyle/>
                    <a:p>
                      <a:pPr algn="ctr"/>
                      <a:r>
                        <a:rPr lang="en-US" sz="2400" dirty="0" smtClean="0">
                          <a:solidFill>
                            <a:srgbClr val="2F2B20"/>
                          </a:solidFill>
                        </a:rPr>
                        <a:t>Geometric Solids</a:t>
                      </a:r>
                      <a:endParaRPr lang="en-US" sz="2400" dirty="0">
                        <a:solidFill>
                          <a:srgbClr val="2F2B20"/>
                        </a:solidFill>
                      </a:endParaRPr>
                    </a:p>
                  </a:txBody>
                  <a:tcPr/>
                </a:tc>
                <a:tc hMerge="1">
                  <a:txBody>
                    <a:bodyPr/>
                    <a:lstStyle/>
                    <a:p>
                      <a:pPr algn="ctr"/>
                      <a:endParaRPr lang="en-US" sz="2400" dirty="0">
                        <a:solidFill>
                          <a:srgbClr val="2F2B20"/>
                        </a:solidFill>
                      </a:endParaRPr>
                    </a:p>
                  </a:txBody>
                  <a:tcPr/>
                </a:tc>
                <a:tc hMerge="1">
                  <a:txBody>
                    <a:bodyPr/>
                    <a:lstStyle/>
                    <a:p>
                      <a:pPr algn="ctr"/>
                      <a:endParaRPr lang="en-US" sz="2400" dirty="0">
                        <a:solidFill>
                          <a:srgbClr val="2F2B20"/>
                        </a:solidFill>
                      </a:endParaRPr>
                    </a:p>
                  </a:txBody>
                  <a:tcPr/>
                </a:tc>
              </a:tr>
              <a:tr h="370840">
                <a:tc>
                  <a:txBody>
                    <a:bodyPr/>
                    <a:lstStyle/>
                    <a:p>
                      <a:pPr algn="ctr"/>
                      <a:r>
                        <a:rPr lang="en-US" sz="2000" dirty="0" smtClean="0">
                          <a:solidFill>
                            <a:srgbClr val="2F2B20"/>
                          </a:solidFill>
                        </a:rPr>
                        <a:t>Prism</a:t>
                      </a:r>
                      <a:endParaRPr lang="en-US" sz="2000" dirty="0">
                        <a:solidFill>
                          <a:srgbClr val="2F2B20"/>
                        </a:solidFill>
                      </a:endParaRPr>
                    </a:p>
                  </a:txBody>
                  <a:tcPr/>
                </a:tc>
                <a:tc>
                  <a:txBody>
                    <a:bodyPr/>
                    <a:lstStyle/>
                    <a:p>
                      <a:pPr algn="ctr"/>
                      <a:endParaRPr lang="en-US" sz="2000" dirty="0">
                        <a:solidFill>
                          <a:srgbClr val="2F2B20"/>
                        </a:solidFill>
                      </a:endParaRPr>
                    </a:p>
                  </a:txBody>
                  <a:tcPr/>
                </a:tc>
                <a:tc>
                  <a:txBody>
                    <a:bodyPr/>
                    <a:lstStyle/>
                    <a:p>
                      <a:pPr algn="ctr"/>
                      <a:r>
                        <a:rPr lang="en-US" sz="2000" dirty="0" smtClean="0">
                          <a:solidFill>
                            <a:srgbClr val="2F2B20"/>
                          </a:solidFill>
                        </a:rPr>
                        <a:t>A type of polyhedron with parallel congruent bases.</a:t>
                      </a:r>
                      <a:endParaRPr lang="en-US" sz="2000" dirty="0">
                        <a:solidFill>
                          <a:srgbClr val="2F2B20"/>
                        </a:solidFill>
                      </a:endParaRPr>
                    </a:p>
                  </a:txBody>
                  <a:tcPr/>
                </a:tc>
              </a:tr>
              <a:tr h="370840">
                <a:tc>
                  <a:txBody>
                    <a:bodyPr/>
                    <a:lstStyle/>
                    <a:p>
                      <a:pPr algn="ctr"/>
                      <a:r>
                        <a:rPr lang="en-US" sz="2000" dirty="0" smtClean="0">
                          <a:solidFill>
                            <a:srgbClr val="2F2B20"/>
                          </a:solidFill>
                        </a:rPr>
                        <a:t>Pyramid</a:t>
                      </a:r>
                      <a:endParaRPr lang="en-US" sz="2000" dirty="0">
                        <a:solidFill>
                          <a:srgbClr val="2F2B20"/>
                        </a:solidFill>
                      </a:endParaRPr>
                    </a:p>
                  </a:txBody>
                  <a:tcPr/>
                </a:tc>
                <a:tc>
                  <a:txBody>
                    <a:bodyPr/>
                    <a:lstStyle/>
                    <a:p>
                      <a:pPr algn="ctr"/>
                      <a:endParaRPr lang="en-US" sz="2000" dirty="0">
                        <a:solidFill>
                          <a:srgbClr val="2F2B20"/>
                        </a:solidFill>
                      </a:endParaRPr>
                    </a:p>
                  </a:txBody>
                  <a:tcPr/>
                </a:tc>
                <a:tc>
                  <a:txBody>
                    <a:bodyPr/>
                    <a:lstStyle/>
                    <a:p>
                      <a:pPr algn="ctr"/>
                      <a:r>
                        <a:rPr lang="en-US" sz="2000" dirty="0" smtClean="0">
                          <a:solidFill>
                            <a:srgbClr val="2F2B20"/>
                          </a:solidFill>
                        </a:rPr>
                        <a:t>A type of polyhedron with lateral surfaces that narrow to a point</a:t>
                      </a:r>
                      <a:r>
                        <a:rPr lang="en-US" sz="2000" baseline="0" dirty="0" smtClean="0">
                          <a:solidFill>
                            <a:srgbClr val="2F2B20"/>
                          </a:solidFill>
                        </a:rPr>
                        <a:t> (apex).</a:t>
                      </a:r>
                      <a:endParaRPr lang="en-US" sz="2000" dirty="0">
                        <a:solidFill>
                          <a:srgbClr val="2F2B20"/>
                        </a:solidFill>
                      </a:endParaRPr>
                    </a:p>
                  </a:txBody>
                  <a:tcPr/>
                </a:tc>
              </a:tr>
              <a:tr h="370840">
                <a:tc>
                  <a:txBody>
                    <a:bodyPr/>
                    <a:lstStyle/>
                    <a:p>
                      <a:pPr algn="ctr"/>
                      <a:r>
                        <a:rPr lang="en-US" sz="2000" dirty="0" smtClean="0">
                          <a:solidFill>
                            <a:srgbClr val="2F2B20"/>
                          </a:solidFill>
                        </a:rPr>
                        <a:t>Cylinder</a:t>
                      </a:r>
                      <a:endParaRPr lang="en-US" sz="2000" dirty="0">
                        <a:solidFill>
                          <a:srgbClr val="2F2B20"/>
                        </a:solidFill>
                      </a:endParaRPr>
                    </a:p>
                  </a:txBody>
                  <a:tcPr/>
                </a:tc>
                <a:tc>
                  <a:txBody>
                    <a:bodyPr/>
                    <a:lstStyle/>
                    <a:p>
                      <a:pPr algn="ctr"/>
                      <a:r>
                        <a:rPr lang="en-US" sz="2000" dirty="0" smtClean="0">
                          <a:solidFill>
                            <a:srgbClr val="2F2B20"/>
                          </a:solidFill>
                        </a:rPr>
                        <a:t> </a:t>
                      </a:r>
                    </a:p>
                    <a:p>
                      <a:pPr algn="ctr"/>
                      <a:endParaRPr lang="en-US" sz="2000" dirty="0" smtClean="0">
                        <a:solidFill>
                          <a:srgbClr val="2F2B20"/>
                        </a:solidFill>
                      </a:endParaRPr>
                    </a:p>
                    <a:p>
                      <a:pPr algn="ctr"/>
                      <a:endParaRPr lang="en-US" sz="2000" dirty="0">
                        <a:solidFill>
                          <a:srgbClr val="2F2B20"/>
                        </a:solidFill>
                      </a:endParaRPr>
                    </a:p>
                  </a:txBody>
                  <a:tcPr/>
                </a:tc>
                <a:tc>
                  <a:txBody>
                    <a:bodyPr/>
                    <a:lstStyle/>
                    <a:p>
                      <a:pPr algn="ctr"/>
                      <a:r>
                        <a:rPr lang="en-US" sz="2000" dirty="0" smtClean="0">
                          <a:solidFill>
                            <a:srgbClr val="2F2B20"/>
                          </a:solidFill>
                        </a:rPr>
                        <a:t>Refers to a right circular cylinder.</a:t>
                      </a:r>
                      <a:endParaRPr lang="en-US" sz="2000" dirty="0">
                        <a:solidFill>
                          <a:srgbClr val="2F2B20"/>
                        </a:solidFill>
                      </a:endParaRPr>
                    </a:p>
                  </a:txBody>
                  <a:tcPr/>
                </a:tc>
              </a:tr>
              <a:tr h="370840">
                <a:tc>
                  <a:txBody>
                    <a:bodyPr/>
                    <a:lstStyle/>
                    <a:p>
                      <a:pPr algn="ctr"/>
                      <a:r>
                        <a:rPr lang="en-US" sz="2000" dirty="0" smtClean="0">
                          <a:solidFill>
                            <a:srgbClr val="2F2B20"/>
                          </a:solidFill>
                        </a:rPr>
                        <a:t>Cone</a:t>
                      </a:r>
                      <a:endParaRPr lang="en-US" sz="2000" dirty="0">
                        <a:solidFill>
                          <a:srgbClr val="2F2B20"/>
                        </a:solidFill>
                      </a:endParaRPr>
                    </a:p>
                  </a:txBody>
                  <a:tcPr/>
                </a:tc>
                <a:tc>
                  <a:txBody>
                    <a:bodyPr/>
                    <a:lstStyle/>
                    <a:p>
                      <a:pPr algn="ctr"/>
                      <a:endParaRPr lang="en-US" sz="2000" dirty="0" smtClean="0">
                        <a:solidFill>
                          <a:srgbClr val="2F2B20"/>
                        </a:solidFill>
                      </a:endParaRPr>
                    </a:p>
                    <a:p>
                      <a:pPr algn="ctr"/>
                      <a:endParaRPr lang="en-US" sz="2000" dirty="0" smtClean="0">
                        <a:solidFill>
                          <a:srgbClr val="2F2B20"/>
                        </a:solidFill>
                      </a:endParaRPr>
                    </a:p>
                    <a:p>
                      <a:pPr algn="ctr"/>
                      <a:endParaRPr lang="en-US" sz="2000" dirty="0">
                        <a:solidFill>
                          <a:srgbClr val="2F2B20"/>
                        </a:solidFill>
                      </a:endParaRPr>
                    </a:p>
                  </a:txBody>
                  <a:tcPr/>
                </a:tc>
                <a:tc>
                  <a:txBody>
                    <a:bodyPr/>
                    <a:lstStyle/>
                    <a:p>
                      <a:pPr algn="ctr"/>
                      <a:r>
                        <a:rPr lang="en-US" sz="2000" dirty="0" smtClean="0">
                          <a:solidFill>
                            <a:srgbClr val="2F2B20"/>
                          </a:solidFill>
                        </a:rPr>
                        <a:t>Refers to a right circular</a:t>
                      </a:r>
                      <a:r>
                        <a:rPr lang="en-US" sz="2000" baseline="0" dirty="0" smtClean="0">
                          <a:solidFill>
                            <a:srgbClr val="2F2B20"/>
                          </a:solidFill>
                        </a:rPr>
                        <a:t> cone.</a:t>
                      </a:r>
                      <a:endParaRPr lang="en-US" sz="2000" dirty="0">
                        <a:solidFill>
                          <a:srgbClr val="2F2B20"/>
                        </a:solidFill>
                      </a:endParaRPr>
                    </a:p>
                  </a:txBody>
                  <a:tcPr/>
                </a:tc>
              </a:tr>
              <a:tr h="370840">
                <a:tc>
                  <a:txBody>
                    <a:bodyPr/>
                    <a:lstStyle/>
                    <a:p>
                      <a:pPr algn="ctr"/>
                      <a:r>
                        <a:rPr lang="en-US" sz="2000" dirty="0" smtClean="0">
                          <a:solidFill>
                            <a:srgbClr val="2F2B20"/>
                          </a:solidFill>
                        </a:rPr>
                        <a:t>Sphere</a:t>
                      </a:r>
                      <a:endParaRPr lang="en-US" sz="2000" dirty="0">
                        <a:solidFill>
                          <a:srgbClr val="2F2B20"/>
                        </a:solidFill>
                      </a:endParaRPr>
                    </a:p>
                  </a:txBody>
                  <a:tcPr/>
                </a:tc>
                <a:tc>
                  <a:txBody>
                    <a:bodyPr/>
                    <a:lstStyle/>
                    <a:p>
                      <a:pPr algn="ctr"/>
                      <a:endParaRPr lang="en-US" sz="2000" dirty="0">
                        <a:solidFill>
                          <a:srgbClr val="2F2B20"/>
                        </a:solidFill>
                      </a:endParaRPr>
                    </a:p>
                  </a:txBody>
                  <a:tcPr/>
                </a:tc>
                <a:tc>
                  <a:txBody>
                    <a:bodyPr/>
                    <a:lstStyle/>
                    <a:p>
                      <a:pPr algn="ctr"/>
                      <a:r>
                        <a:rPr lang="en-US" sz="2000" dirty="0" smtClean="0">
                          <a:solidFill>
                            <a:srgbClr val="2F2B20"/>
                          </a:solidFill>
                        </a:rPr>
                        <a:t>A smooth curved solid every point of which is the same distance from its center.</a:t>
                      </a:r>
                      <a:endParaRPr lang="en-US" sz="2000" dirty="0">
                        <a:solidFill>
                          <a:srgbClr val="2F2B20"/>
                        </a:solidFill>
                      </a:endParaRPr>
                    </a:p>
                  </a:txBody>
                  <a:tcPr/>
                </a:tc>
              </a:tr>
            </a:tbl>
          </a:graphicData>
        </a:graphic>
      </p:graphicFrame>
      <p:sp>
        <p:nvSpPr>
          <p:cNvPr id="5" name="Cube 4"/>
          <p:cNvSpPr/>
          <p:nvPr/>
        </p:nvSpPr>
        <p:spPr>
          <a:xfrm>
            <a:off x="3903183" y="1269827"/>
            <a:ext cx="1680796" cy="522870"/>
          </a:xfrm>
          <a:prstGeom prst="cub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Can 5"/>
          <p:cNvSpPr/>
          <p:nvPr/>
        </p:nvSpPr>
        <p:spPr>
          <a:xfrm>
            <a:off x="3903183" y="3090535"/>
            <a:ext cx="1512017" cy="765631"/>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stretch>
            <a:fillRect/>
          </a:stretch>
        </p:blipFill>
        <p:spPr>
          <a:xfrm>
            <a:off x="4124799" y="1975911"/>
            <a:ext cx="1048319" cy="1048319"/>
          </a:xfrm>
          <a:prstGeom prst="rect">
            <a:avLst/>
          </a:prstGeom>
        </p:spPr>
      </p:pic>
      <p:pic>
        <p:nvPicPr>
          <p:cNvPr id="8" name="Picture 7"/>
          <p:cNvPicPr>
            <a:picLocks noChangeAspect="1"/>
          </p:cNvPicPr>
          <p:nvPr/>
        </p:nvPicPr>
        <p:blipFill>
          <a:blip r:embed="rId3"/>
          <a:stretch>
            <a:fillRect/>
          </a:stretch>
        </p:blipFill>
        <p:spPr>
          <a:xfrm rot="18173850">
            <a:off x="4124799" y="3912188"/>
            <a:ext cx="952322" cy="1044867"/>
          </a:xfrm>
          <a:prstGeom prst="rect">
            <a:avLst/>
          </a:prstGeom>
        </p:spPr>
      </p:pic>
      <p:pic>
        <p:nvPicPr>
          <p:cNvPr id="9" name="Picture 8"/>
          <p:cNvPicPr>
            <a:picLocks noChangeAspect="1"/>
          </p:cNvPicPr>
          <p:nvPr/>
        </p:nvPicPr>
        <p:blipFill>
          <a:blip r:embed="rId4"/>
          <a:stretch>
            <a:fillRect/>
          </a:stretch>
        </p:blipFill>
        <p:spPr>
          <a:xfrm>
            <a:off x="4124799" y="5049146"/>
            <a:ext cx="1197821" cy="1204705"/>
          </a:xfrm>
          <a:prstGeom prst="rect">
            <a:avLst/>
          </a:prstGeom>
        </p:spPr>
      </p:pic>
    </p:spTree>
    <p:extLst>
      <p:ext uri="{BB962C8B-B14F-4D97-AF65-F5344CB8AC3E}">
        <p14:creationId xmlns:p14="http://schemas.microsoft.com/office/powerpoint/2010/main" val="289190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Page 272.</a:t>
            </a:r>
          </a:p>
          <a:p>
            <a:pPr marL="114300" indent="0">
              <a:buNone/>
            </a:pPr>
            <a:r>
              <a:rPr lang="en-US" sz="4000" dirty="0" smtClean="0"/>
              <a:t>1. A triangular prism has how many faces, edges, and vertices?</a:t>
            </a:r>
            <a:endParaRPr lang="en-US" sz="4000" dirty="0"/>
          </a:p>
        </p:txBody>
      </p:sp>
    </p:spTree>
    <p:extLst>
      <p:ext uri="{BB962C8B-B14F-4D97-AF65-F5344CB8AC3E}">
        <p14:creationId xmlns:p14="http://schemas.microsoft.com/office/powerpoint/2010/main" val="2052141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5 faces, 9 edges, and 6 vertices.</a:t>
            </a:r>
            <a:endParaRPr lang="en-US" sz="4000" dirty="0"/>
          </a:p>
        </p:txBody>
      </p:sp>
    </p:spTree>
    <p:extLst>
      <p:ext uri="{BB962C8B-B14F-4D97-AF65-F5344CB8AC3E}">
        <p14:creationId xmlns:p14="http://schemas.microsoft.com/office/powerpoint/2010/main" val="3843309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31</TotalTime>
  <Words>523</Words>
  <Application>Microsoft Macintosh PowerPoint</Application>
  <PresentationFormat>On-screen Show (4:3)</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PowerPoint Presentation</vt:lpstr>
      <vt:lpstr>PowerPoint Presentation</vt:lpstr>
      <vt:lpstr>Drawing Geometric Solids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45: Ratio Problems Involving Totals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45: Ratio Problems Involving Totals</dc:title>
  <dc:creator>Haley Stenquist</dc:creator>
  <cp:lastModifiedBy>Haley Stenquist</cp:lastModifiedBy>
  <cp:revision>4</cp:revision>
  <dcterms:created xsi:type="dcterms:W3CDTF">2014-11-18T16:31:46Z</dcterms:created>
  <dcterms:modified xsi:type="dcterms:W3CDTF">2014-11-19T14:52:51Z</dcterms:modified>
</cp:coreProperties>
</file>