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75" r:id="rId2"/>
    <p:sldId id="276"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8" d="100"/>
          <a:sy n="68" d="100"/>
        </p:scale>
        <p:origin x="-101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11/17/14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11/17/14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2E5C4C28-BD4B-4892-9A2D-6E19BD753A9A}" type="datetime1">
              <a:rPr lang="en-US" smtClean="0"/>
              <a:pPr/>
              <a:t>11/17/14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11/17/14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11/17/14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11/17/14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11/17/14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11/17/14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22714818-984F-4759-BF72-A33BDC1963BD}" type="datetime1">
              <a:rPr lang="en-US" smtClean="0"/>
              <a:pPr/>
              <a:t>11/17/14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9EA7E191-5F94-4FC1-B823-BD7CABF7FA06}" type="datetime1">
              <a:rPr lang="en-US" smtClean="0"/>
              <a:pPr/>
              <a:t>11/17/14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11/17/14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11/17/14</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152597"/>
            <a:ext cx="7408333" cy="3450696"/>
          </a:xfrm>
        </p:spPr>
        <p:txBody>
          <a:bodyPr>
            <a:normAutofit/>
          </a:bodyPr>
          <a:lstStyle/>
          <a:p>
            <a:pPr marL="0" indent="0">
              <a:buNone/>
            </a:pPr>
            <a:r>
              <a:rPr lang="en-US" sz="4000" dirty="0" smtClean="0"/>
              <a:t>Bell work:</a:t>
            </a:r>
          </a:p>
          <a:p>
            <a:pPr marL="0" indent="0">
              <a:buNone/>
            </a:pPr>
            <a:r>
              <a:rPr lang="en-US" sz="4000" dirty="0" smtClean="0"/>
              <a:t>What is the lateral surface area of a tissue box with the dimensions shown?</a:t>
            </a:r>
            <a:endParaRPr lang="en-US" sz="4000" dirty="0"/>
          </a:p>
        </p:txBody>
      </p:sp>
      <p:sp>
        <p:nvSpPr>
          <p:cNvPr id="4" name="Cube 3"/>
          <p:cNvSpPr/>
          <p:nvPr/>
        </p:nvSpPr>
        <p:spPr>
          <a:xfrm>
            <a:off x="3986101" y="4631134"/>
            <a:ext cx="3035894" cy="1580235"/>
          </a:xfrm>
          <a:prstGeom prst="cub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Box 4"/>
          <p:cNvSpPr txBox="1"/>
          <p:nvPr/>
        </p:nvSpPr>
        <p:spPr>
          <a:xfrm>
            <a:off x="7021995" y="4840694"/>
            <a:ext cx="977476" cy="369332"/>
          </a:xfrm>
          <a:prstGeom prst="rect">
            <a:avLst/>
          </a:prstGeom>
          <a:noFill/>
        </p:spPr>
        <p:txBody>
          <a:bodyPr wrap="none" rtlCol="0">
            <a:spAutoFit/>
          </a:bodyPr>
          <a:lstStyle/>
          <a:p>
            <a:r>
              <a:rPr lang="en-US" dirty="0" smtClean="0"/>
              <a:t>4 inches</a:t>
            </a:r>
            <a:endParaRPr lang="en-US" dirty="0"/>
          </a:p>
        </p:txBody>
      </p:sp>
      <p:sp>
        <p:nvSpPr>
          <p:cNvPr id="6" name="TextBox 5"/>
          <p:cNvSpPr txBox="1"/>
          <p:nvPr/>
        </p:nvSpPr>
        <p:spPr>
          <a:xfrm>
            <a:off x="6835239" y="6026703"/>
            <a:ext cx="967783" cy="369332"/>
          </a:xfrm>
          <a:prstGeom prst="rect">
            <a:avLst/>
          </a:prstGeom>
          <a:noFill/>
        </p:spPr>
        <p:txBody>
          <a:bodyPr wrap="none" rtlCol="0">
            <a:spAutoFit/>
          </a:bodyPr>
          <a:lstStyle/>
          <a:p>
            <a:r>
              <a:rPr lang="en-US" dirty="0" smtClean="0"/>
              <a:t>5 inches</a:t>
            </a:r>
            <a:endParaRPr lang="en-US" dirty="0"/>
          </a:p>
        </p:txBody>
      </p:sp>
      <p:sp>
        <p:nvSpPr>
          <p:cNvPr id="7" name="TextBox 6"/>
          <p:cNvSpPr txBox="1"/>
          <p:nvPr/>
        </p:nvSpPr>
        <p:spPr>
          <a:xfrm>
            <a:off x="4780932" y="6371955"/>
            <a:ext cx="980970" cy="369332"/>
          </a:xfrm>
          <a:prstGeom prst="rect">
            <a:avLst/>
          </a:prstGeom>
          <a:noFill/>
        </p:spPr>
        <p:txBody>
          <a:bodyPr wrap="none" rtlCol="0">
            <a:spAutoFit/>
          </a:bodyPr>
          <a:lstStyle/>
          <a:p>
            <a:r>
              <a:rPr lang="en-US" dirty="0" smtClean="0"/>
              <a:t>9 inches</a:t>
            </a:r>
            <a:endParaRPr lang="en-US" dirty="0"/>
          </a:p>
        </p:txBody>
      </p:sp>
    </p:spTree>
    <p:extLst>
      <p:ext uri="{BB962C8B-B14F-4D97-AF65-F5344CB8AC3E}">
        <p14:creationId xmlns:p14="http://schemas.microsoft.com/office/powerpoint/2010/main" val="2827359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0133" y="2675466"/>
            <a:ext cx="8609413" cy="3991125"/>
          </a:xfrm>
        </p:spPr>
        <p:txBody>
          <a:bodyPr>
            <a:normAutofit fontScale="85000" lnSpcReduction="10000"/>
          </a:bodyPr>
          <a:lstStyle/>
          <a:p>
            <a:pPr marL="0" indent="0">
              <a:buNone/>
            </a:pPr>
            <a:r>
              <a:rPr lang="en-US" sz="4000" dirty="0" smtClean="0"/>
              <a:t>In lesson 41 we graphed lines to illustrate the relationship between two variables. Lines on a coordinate plane may be horizontal, vertical, or slanted one way or the other. We use a number called the slope to indicate the steepness of the line and whether the line is slanted “uphill” (positive) or “downhill” (negative).</a:t>
            </a:r>
            <a:endParaRPr lang="en-US" sz="4000" dirty="0"/>
          </a:p>
        </p:txBody>
      </p:sp>
    </p:spTree>
    <p:extLst>
      <p:ext uri="{BB962C8B-B14F-4D97-AF65-F5344CB8AC3E}">
        <p14:creationId xmlns:p14="http://schemas.microsoft.com/office/powerpoint/2010/main" val="3906855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4000" dirty="0" smtClean="0"/>
              <a:t>Slope*: the slope of a line is the ratio of the rise to the run between any two points on the line.</a:t>
            </a:r>
          </a:p>
          <a:p>
            <a:pPr marL="0" indent="0">
              <a:buNone/>
            </a:pPr>
            <a:r>
              <a:rPr lang="en-US" sz="4000" dirty="0" smtClean="0"/>
              <a:t>Slope = rise/run</a:t>
            </a:r>
            <a:endParaRPr lang="en-US" sz="4000" dirty="0"/>
          </a:p>
        </p:txBody>
      </p:sp>
    </p:spTree>
    <p:extLst>
      <p:ext uri="{BB962C8B-B14F-4D97-AF65-F5344CB8AC3E}">
        <p14:creationId xmlns:p14="http://schemas.microsoft.com/office/powerpoint/2010/main" val="2867462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42351" y="690935"/>
            <a:ext cx="7368277" cy="5396765"/>
          </a:xfrm>
          <a:prstGeom prst="rect">
            <a:avLst/>
          </a:prstGeom>
        </p:spPr>
      </p:pic>
    </p:spTree>
    <p:extLst>
      <p:ext uri="{BB962C8B-B14F-4D97-AF65-F5344CB8AC3E}">
        <p14:creationId xmlns:p14="http://schemas.microsoft.com/office/powerpoint/2010/main" val="977723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494041" y="456142"/>
            <a:ext cx="6405703" cy="6186972"/>
          </a:xfrm>
          <a:prstGeom prst="rect">
            <a:avLst/>
          </a:prstGeom>
        </p:spPr>
      </p:pic>
    </p:spTree>
    <p:extLst>
      <p:ext uri="{BB962C8B-B14F-4D97-AF65-F5344CB8AC3E}">
        <p14:creationId xmlns:p14="http://schemas.microsoft.com/office/powerpoint/2010/main" val="4188936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sz="4000" dirty="0" smtClean="0"/>
              <a:t>The run starts from a point on the line and moves over to the right or left. </a:t>
            </a:r>
          </a:p>
          <a:p>
            <a:pPr marL="0" indent="0">
              <a:buNone/>
            </a:pPr>
            <a:r>
              <a:rPr lang="en-US" sz="4000" dirty="0" smtClean="0"/>
              <a:t>The rise starts at the end of the run and moves up or down to meet the line.</a:t>
            </a:r>
            <a:endParaRPr lang="en-US" sz="4000" dirty="0"/>
          </a:p>
        </p:txBody>
      </p:sp>
    </p:spTree>
    <p:extLst>
      <p:ext uri="{BB962C8B-B14F-4D97-AF65-F5344CB8AC3E}">
        <p14:creationId xmlns:p14="http://schemas.microsoft.com/office/powerpoint/2010/main" val="2975765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sz="4000" dirty="0" smtClean="0"/>
              <a:t>Train your eyes to read lines on graphs from left to right like you read words. </a:t>
            </a:r>
          </a:p>
          <a:p>
            <a:pPr marL="0" indent="0">
              <a:buNone/>
            </a:pPr>
            <a:r>
              <a:rPr lang="en-US" sz="4000" dirty="0" smtClean="0"/>
              <a:t>“Uphill” lines have a positive slope.</a:t>
            </a:r>
          </a:p>
          <a:p>
            <a:pPr marL="0" indent="0">
              <a:buNone/>
            </a:pPr>
            <a:r>
              <a:rPr lang="en-US" sz="4000" dirty="0" smtClean="0"/>
              <a:t>“Downhill” lines have a negative slope.</a:t>
            </a:r>
            <a:endParaRPr lang="en-US" sz="4000" dirty="0"/>
          </a:p>
        </p:txBody>
      </p:sp>
    </p:spTree>
    <p:extLst>
      <p:ext uri="{BB962C8B-B14F-4D97-AF65-F5344CB8AC3E}">
        <p14:creationId xmlns:p14="http://schemas.microsoft.com/office/powerpoint/2010/main" val="35806497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4000" dirty="0" smtClean="0"/>
              <a:t>Note that the slope of a horizontal line is zero. We do not assign a slop to a vertical </a:t>
            </a:r>
            <a:r>
              <a:rPr lang="en-US" sz="4000" dirty="0" smtClean="0"/>
              <a:t>line. Instead we say the the slop of a vertical line is undefined.</a:t>
            </a:r>
            <a:endParaRPr lang="en-US" sz="4000" dirty="0"/>
          </a:p>
        </p:txBody>
      </p:sp>
    </p:spTree>
    <p:extLst>
      <p:ext uri="{BB962C8B-B14F-4D97-AF65-F5344CB8AC3E}">
        <p14:creationId xmlns:p14="http://schemas.microsoft.com/office/powerpoint/2010/main" val="1532343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4000" dirty="0" smtClean="0"/>
              <a:t>Two points on a graph represent an interval. The slope between the two points is the average rate of change of one variable relative to the other in that interval.</a:t>
            </a:r>
            <a:endParaRPr lang="en-US" sz="4000" dirty="0"/>
          </a:p>
        </p:txBody>
      </p:sp>
    </p:spTree>
    <p:extLst>
      <p:ext uri="{BB962C8B-B14F-4D97-AF65-F5344CB8AC3E}">
        <p14:creationId xmlns:p14="http://schemas.microsoft.com/office/powerpoint/2010/main" val="775141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8212" y="2203522"/>
            <a:ext cx="8366631" cy="4444395"/>
          </a:xfrm>
        </p:spPr>
        <p:txBody>
          <a:bodyPr>
            <a:normAutofit fontScale="85000" lnSpcReduction="10000"/>
          </a:bodyPr>
          <a:lstStyle/>
          <a:p>
            <a:pPr marL="0" indent="0">
              <a:buNone/>
            </a:pPr>
            <a:r>
              <a:rPr lang="en-US" sz="4000" dirty="0" smtClean="0"/>
              <a:t>Example:</a:t>
            </a:r>
          </a:p>
          <a:p>
            <a:pPr marL="0" indent="0">
              <a:buNone/>
            </a:pPr>
            <a:r>
              <a:rPr lang="en-US" sz="4000" dirty="0" smtClean="0"/>
              <a:t>Derek drives the highway at a steady rate, noting the time and distance he has traveled. This graph describes the distance Derek travels when driving at a constant rate of 50 mph. Find the average rate of change in miles per hour Derek drives over these three intervals: zero and 1 hour, 1 hour and 3 hours, and 3 hours and 4 hours.</a:t>
            </a:r>
            <a:endParaRPr lang="en-US" sz="4000" dirty="0"/>
          </a:p>
        </p:txBody>
      </p:sp>
    </p:spTree>
    <p:extLst>
      <p:ext uri="{BB962C8B-B14F-4D97-AF65-F5344CB8AC3E}">
        <p14:creationId xmlns:p14="http://schemas.microsoft.com/office/powerpoint/2010/main" val="3784208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50 miles/1 hour = 50 mph</a:t>
            </a:r>
          </a:p>
          <a:p>
            <a:pPr marL="0" indent="0">
              <a:buNone/>
            </a:pPr>
            <a:r>
              <a:rPr lang="en-US" sz="4000" dirty="0" smtClean="0"/>
              <a:t>100 miles/2 hour = 50 mph</a:t>
            </a:r>
          </a:p>
          <a:p>
            <a:pPr marL="0" indent="0">
              <a:buNone/>
            </a:pPr>
            <a:r>
              <a:rPr lang="en-US" sz="4000" dirty="0" smtClean="0"/>
              <a:t>50 miles/1 hour = 50 mph</a:t>
            </a:r>
            <a:endParaRPr lang="en-US" sz="4000" dirty="0"/>
          </a:p>
        </p:txBody>
      </p:sp>
    </p:spTree>
    <p:extLst>
      <p:ext uri="{BB962C8B-B14F-4D97-AF65-F5344CB8AC3E}">
        <p14:creationId xmlns:p14="http://schemas.microsoft.com/office/powerpoint/2010/main" val="3267474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112 inches squared</a:t>
            </a:r>
            <a:endParaRPr lang="en-US" sz="4000" dirty="0"/>
          </a:p>
        </p:txBody>
      </p:sp>
    </p:spTree>
    <p:extLst>
      <p:ext uri="{BB962C8B-B14F-4D97-AF65-F5344CB8AC3E}">
        <p14:creationId xmlns:p14="http://schemas.microsoft.com/office/powerpoint/2010/main" val="39455692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4000" dirty="0" smtClean="0"/>
              <a:t>Notice that if a function is linear (the points are aligned as on the previous graph), then the slope between any two points is constant.</a:t>
            </a:r>
            <a:endParaRPr lang="en-US" sz="4000" dirty="0"/>
          </a:p>
        </p:txBody>
      </p:sp>
    </p:spTree>
    <p:extLst>
      <p:ext uri="{BB962C8B-B14F-4D97-AF65-F5344CB8AC3E}">
        <p14:creationId xmlns:p14="http://schemas.microsoft.com/office/powerpoint/2010/main" val="25983951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4000" dirty="0" smtClean="0"/>
              <a:t>HW: Lesson 44 #1-30</a:t>
            </a:r>
            <a:endParaRPr lang="en-US" sz="4000" dirty="0"/>
          </a:p>
        </p:txBody>
      </p:sp>
    </p:spTree>
    <p:extLst>
      <p:ext uri="{BB962C8B-B14F-4D97-AF65-F5344CB8AC3E}">
        <p14:creationId xmlns:p14="http://schemas.microsoft.com/office/powerpoint/2010/main" val="4258866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Lesson 44:</a:t>
            </a:r>
            <a:br>
              <a:rPr lang="en-US" dirty="0" smtClean="0"/>
            </a:br>
            <a:r>
              <a:rPr lang="en-US" dirty="0" smtClean="0"/>
              <a:t>Solving Proportions Using Cross Products,</a:t>
            </a:r>
            <a:br>
              <a:rPr lang="en-US" dirty="0" smtClean="0"/>
            </a:br>
            <a:r>
              <a:rPr lang="en-US" dirty="0" smtClean="0"/>
              <a:t>Slope of a Line</a:t>
            </a:r>
            <a:endParaRPr lang="en-US" dirty="0"/>
          </a:p>
        </p:txBody>
      </p:sp>
    </p:spTree>
    <p:extLst>
      <p:ext uri="{BB962C8B-B14F-4D97-AF65-F5344CB8AC3E}">
        <p14:creationId xmlns:p14="http://schemas.microsoft.com/office/powerpoint/2010/main" val="2981481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8212" y="2675467"/>
            <a:ext cx="8347955" cy="3916430"/>
          </a:xfrm>
        </p:spPr>
        <p:txBody>
          <a:bodyPr>
            <a:normAutofit fontScale="92500" lnSpcReduction="10000"/>
          </a:bodyPr>
          <a:lstStyle/>
          <a:p>
            <a:pPr marL="0" indent="0">
              <a:buNone/>
            </a:pPr>
            <a:r>
              <a:rPr lang="en-US" sz="4000" dirty="0" smtClean="0"/>
              <a:t>We have solved proportions by finding equivalent ratios just as we found equivalent fractions. To solve some proportions it is helpful to use another method. In this lesson we will practice using cross products to solve proportions.</a:t>
            </a:r>
            <a:endParaRPr lang="en-US" sz="4000" dirty="0"/>
          </a:p>
        </p:txBody>
      </p:sp>
    </p:spTree>
    <p:extLst>
      <p:ext uri="{BB962C8B-B14F-4D97-AF65-F5344CB8AC3E}">
        <p14:creationId xmlns:p14="http://schemas.microsoft.com/office/powerpoint/2010/main" val="3358528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4000" dirty="0" smtClean="0"/>
              <a:t>Cross Product*: the result of multiplying the denominator of one fraction and the numerator of another fraction.</a:t>
            </a:r>
            <a:endParaRPr lang="en-US" sz="4000" dirty="0"/>
          </a:p>
        </p:txBody>
      </p:sp>
    </p:spTree>
    <p:extLst>
      <p:ext uri="{BB962C8B-B14F-4D97-AF65-F5344CB8AC3E}">
        <p14:creationId xmlns:p14="http://schemas.microsoft.com/office/powerpoint/2010/main" val="1495991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4000" dirty="0" smtClean="0"/>
              <a:t>A characteristic of equal rations is that their cross products are equal.</a:t>
            </a:r>
          </a:p>
          <a:p>
            <a:pPr marL="0" indent="0">
              <a:buNone/>
            </a:pPr>
            <a:r>
              <a:rPr lang="en-US" sz="4000" dirty="0"/>
              <a:t>	</a:t>
            </a:r>
            <a:r>
              <a:rPr lang="en-US" sz="4000" dirty="0" smtClean="0"/>
              <a:t>		¾ = 6/8 </a:t>
            </a:r>
          </a:p>
          <a:p>
            <a:pPr marL="0" indent="0">
              <a:buNone/>
            </a:pPr>
            <a:r>
              <a:rPr lang="en-US" sz="4000" dirty="0" smtClean="0"/>
              <a:t>8 x 3 = 24			   4 x 6 = 24</a:t>
            </a:r>
            <a:endParaRPr lang="en-US" sz="4000" dirty="0"/>
          </a:p>
        </p:txBody>
      </p:sp>
    </p:spTree>
    <p:extLst>
      <p:ext uri="{BB962C8B-B14F-4D97-AF65-F5344CB8AC3E}">
        <p14:creationId xmlns:p14="http://schemas.microsoft.com/office/powerpoint/2010/main" val="2342442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2186" y="2446284"/>
            <a:ext cx="8422657" cy="4276329"/>
          </a:xfrm>
        </p:spPr>
        <p:txBody>
          <a:bodyPr>
            <a:normAutofit fontScale="92500" lnSpcReduction="10000"/>
          </a:bodyPr>
          <a:lstStyle/>
          <a:p>
            <a:pPr marL="0" indent="0">
              <a:buNone/>
            </a:pPr>
            <a:r>
              <a:rPr lang="en-US" sz="4000" dirty="0" smtClean="0"/>
              <a:t>If we know that two ratios are equal, we can use cross products to help us find an unknown term in one of the ratios.</a:t>
            </a:r>
          </a:p>
          <a:p>
            <a:pPr marL="0" indent="0">
              <a:buNone/>
            </a:pPr>
            <a:r>
              <a:rPr lang="en-US" sz="4000" dirty="0"/>
              <a:t>	</a:t>
            </a:r>
            <a:r>
              <a:rPr lang="en-US" sz="4000" dirty="0" smtClean="0"/>
              <a:t>		   4/6 = 6/n</a:t>
            </a:r>
          </a:p>
          <a:p>
            <a:pPr marL="0" indent="0">
              <a:buNone/>
            </a:pPr>
            <a:r>
              <a:rPr lang="en-US" sz="4000" dirty="0" smtClean="0"/>
              <a:t>4n							6 x 6</a:t>
            </a:r>
          </a:p>
          <a:p>
            <a:pPr marL="0" indent="0">
              <a:buNone/>
            </a:pPr>
            <a:r>
              <a:rPr lang="en-US" sz="4000" dirty="0"/>
              <a:t>	</a:t>
            </a:r>
            <a:r>
              <a:rPr lang="en-US" sz="4000" dirty="0" smtClean="0"/>
              <a:t>		   4n = 6 x 6</a:t>
            </a:r>
          </a:p>
          <a:p>
            <a:pPr marL="0" indent="0">
              <a:buNone/>
            </a:pPr>
            <a:r>
              <a:rPr lang="en-US" sz="4000" dirty="0"/>
              <a:t>	</a:t>
            </a:r>
            <a:r>
              <a:rPr lang="en-US" sz="4000" dirty="0" smtClean="0"/>
              <a:t>		       n = 9</a:t>
            </a:r>
            <a:endParaRPr lang="en-US" sz="4000" dirty="0"/>
          </a:p>
        </p:txBody>
      </p:sp>
    </p:spTree>
    <p:extLst>
      <p:ext uri="{BB962C8B-B14F-4D97-AF65-F5344CB8AC3E}">
        <p14:creationId xmlns:p14="http://schemas.microsoft.com/office/powerpoint/2010/main" val="2947460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4000" dirty="0" smtClean="0"/>
              <a:t>Example:</a:t>
            </a:r>
          </a:p>
          <a:p>
            <a:pPr marL="0" indent="0">
              <a:buNone/>
            </a:pPr>
            <a:r>
              <a:rPr lang="en-US" sz="4000" dirty="0" smtClean="0"/>
              <a:t>Solve using cross products:</a:t>
            </a:r>
          </a:p>
          <a:p>
            <a:pPr marL="0" indent="0">
              <a:buNone/>
            </a:pPr>
            <a:r>
              <a:rPr lang="en-US" sz="4000" dirty="0"/>
              <a:t>	</a:t>
            </a:r>
            <a:r>
              <a:rPr lang="en-US" sz="4000" dirty="0" smtClean="0"/>
              <a:t>	m/10 = 15/25</a:t>
            </a:r>
            <a:endParaRPr lang="en-US" sz="4000" dirty="0"/>
          </a:p>
        </p:txBody>
      </p:sp>
    </p:spTree>
    <p:extLst>
      <p:ext uri="{BB962C8B-B14F-4D97-AF65-F5344CB8AC3E}">
        <p14:creationId xmlns:p14="http://schemas.microsoft.com/office/powerpoint/2010/main" val="3181971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25m = 10 x 15</a:t>
            </a:r>
          </a:p>
          <a:p>
            <a:pPr marL="0" indent="0">
              <a:buNone/>
            </a:pPr>
            <a:r>
              <a:rPr lang="en-US" sz="4000" dirty="0" smtClean="0"/>
              <a:t>m = 6</a:t>
            </a:r>
            <a:endParaRPr lang="en-US" sz="4000" dirty="0"/>
          </a:p>
        </p:txBody>
      </p:sp>
    </p:spTree>
    <p:extLst>
      <p:ext uri="{BB962C8B-B14F-4D97-AF65-F5344CB8AC3E}">
        <p14:creationId xmlns:p14="http://schemas.microsoft.com/office/powerpoint/2010/main" val="25088296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29</TotalTime>
  <Words>520</Words>
  <Application>Microsoft Macintosh PowerPoint</Application>
  <PresentationFormat>On-screen Show (4:3)</PresentationFormat>
  <Paragraphs>42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Waveform</vt:lpstr>
      <vt:lpstr>PowerPoint Presentation</vt:lpstr>
      <vt:lpstr>PowerPoint Presentation</vt:lpstr>
      <vt:lpstr>Lesson 44: Solving Proportions Using Cross Products, Slope of a 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44: Solving Proportions Using Cross Products, Slope of a Line</dc:title>
  <dc:creator>Haley Stenquist</dc:creator>
  <cp:lastModifiedBy>Haley Stenquist</cp:lastModifiedBy>
  <cp:revision>3</cp:revision>
  <dcterms:created xsi:type="dcterms:W3CDTF">2014-11-17T19:43:51Z</dcterms:created>
  <dcterms:modified xsi:type="dcterms:W3CDTF">2014-11-17T21:10:44Z</dcterms:modified>
</cp:coreProperties>
</file>