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6" d="100"/>
          <a:sy n="46" d="100"/>
        </p:scale>
        <p:origin x="-201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21588FBC-A5DB-034E-9D9C-6626B785D145}" type="datetimeFigureOut">
              <a:rPr lang="en-US" smtClean="0"/>
              <a:t>11/4/15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AA0A6-57D0-334B-8739-29F7AC0FFACB}"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588FBC-A5DB-034E-9D9C-6626B785D145}" type="datetimeFigureOut">
              <a:rPr lang="en-US" smtClean="0"/>
              <a:t>11/4/15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8AA0A6-57D0-334B-8739-29F7AC0FFACB}" type="slidenum">
              <a:rPr lang="en-US" smtClean="0"/>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1588FBC-A5DB-034E-9D9C-6626B785D145}" type="datetimeFigureOut">
              <a:rPr lang="en-US" smtClean="0"/>
              <a:t>11/4/15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AA0A6-57D0-334B-8739-29F7AC0FFACB}"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1588FBC-A5DB-034E-9D9C-6626B785D145}" type="datetimeFigureOut">
              <a:rPr lang="en-US" smtClean="0"/>
              <a:t>11/4/15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AA0A6-57D0-334B-8739-29F7AC0FFAC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1588FBC-A5DB-034E-9D9C-6626B785D145}" type="datetimeFigureOut">
              <a:rPr lang="en-US" smtClean="0"/>
              <a:t>11/4/15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AA0A6-57D0-334B-8739-29F7AC0FFACB}"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21588FBC-A5DB-034E-9D9C-6626B785D145}" type="datetimeFigureOut">
              <a:rPr lang="en-US" smtClean="0"/>
              <a:t>11/4/15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AA0A6-57D0-334B-8739-29F7AC0FFACB}" type="slidenum">
              <a:rPr lang="en-US" smtClean="0"/>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588FBC-A5DB-034E-9D9C-6626B785D145}" type="datetimeFigureOut">
              <a:rPr lang="en-US" smtClean="0"/>
              <a:t>11/4/15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AA0A6-57D0-334B-8739-29F7AC0FFACB}"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1588FBC-A5DB-034E-9D9C-6626B785D145}" type="datetimeFigureOut">
              <a:rPr lang="en-US" smtClean="0"/>
              <a:t>11/4/15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8AA0A6-57D0-334B-8739-29F7AC0FFAC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1588FBC-A5DB-034E-9D9C-6626B785D145}" type="datetimeFigureOut">
              <a:rPr lang="en-US" smtClean="0"/>
              <a:t>11/4/15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38AA0A6-57D0-334B-8739-29F7AC0FFAC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1588FBC-A5DB-034E-9D9C-6626B785D145}" type="datetimeFigureOut">
              <a:rPr lang="en-US" smtClean="0"/>
              <a:t>11/4/15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38AA0A6-57D0-334B-8739-29F7AC0FFAC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588FBC-A5DB-034E-9D9C-6626B785D145}" type="datetimeFigureOut">
              <a:rPr lang="en-US" smtClean="0"/>
              <a:t>11/4/15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38AA0A6-57D0-334B-8739-29F7AC0FFACB}"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588FBC-A5DB-034E-9D9C-6626B785D145}" type="datetimeFigureOut">
              <a:rPr lang="en-US" smtClean="0"/>
              <a:t>11/4/15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8AA0A6-57D0-334B-8739-29F7AC0FFACB}"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21588FBC-A5DB-034E-9D9C-6626B785D145}" type="datetimeFigureOut">
              <a:rPr lang="en-US" smtClean="0"/>
              <a:t>11/4/15</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F38AA0A6-57D0-334B-8739-29F7AC0FFACB}"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1523999"/>
            <a:ext cx="6498158" cy="2452053"/>
          </a:xfrm>
        </p:spPr>
        <p:txBody>
          <a:bodyPr/>
          <a:lstStyle/>
          <a:p>
            <a:r>
              <a:rPr lang="en-US" dirty="0" smtClean="0"/>
              <a:t>Lesson 42: </a:t>
            </a:r>
            <a:br>
              <a:rPr lang="en-US" dirty="0" smtClean="0"/>
            </a:br>
            <a:r>
              <a:rPr lang="en-US" dirty="0" smtClean="0"/>
              <a:t>Estimating with Scientific Notation</a:t>
            </a:r>
            <a:endParaRPr lang="en-US" dirty="0"/>
          </a:p>
        </p:txBody>
      </p:sp>
    </p:spTree>
    <p:extLst>
      <p:ext uri="{BB962C8B-B14F-4D97-AF65-F5344CB8AC3E}">
        <p14:creationId xmlns:p14="http://schemas.microsoft.com/office/powerpoint/2010/main" val="503642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232" y="1600201"/>
            <a:ext cx="8950768" cy="4343400"/>
          </a:xfrm>
        </p:spPr>
        <p:txBody>
          <a:bodyPr>
            <a:normAutofit lnSpcReduction="10000"/>
          </a:bodyPr>
          <a:lstStyle/>
          <a:p>
            <a:pPr marL="0" indent="0">
              <a:buNone/>
            </a:pPr>
            <a:r>
              <a:rPr lang="en-US" sz="4000" dirty="0" smtClean="0"/>
              <a:t>Example:</a:t>
            </a:r>
          </a:p>
          <a:p>
            <a:pPr marL="0" indent="0">
              <a:buNone/>
            </a:pPr>
            <a:r>
              <a:rPr lang="en-US" sz="4000" dirty="0" smtClean="0"/>
              <a:t>Use scientific notation to help estimate the answer to this expression.</a:t>
            </a:r>
          </a:p>
          <a:p>
            <a:pPr marL="0" indent="0">
              <a:buNone/>
            </a:pPr>
            <a:r>
              <a:rPr lang="en-US" sz="4000" u="sng" dirty="0" smtClean="0"/>
              <a:t> (0.0418765 x 10 )(41,725 x 10 ) </a:t>
            </a:r>
            <a:r>
              <a:rPr lang="en-US" sz="4000" dirty="0" smtClean="0"/>
              <a:t> </a:t>
            </a:r>
          </a:p>
          <a:p>
            <a:pPr marL="0" indent="0">
              <a:buNone/>
            </a:pPr>
            <a:r>
              <a:rPr lang="en-US" sz="4000" dirty="0"/>
              <a:t>	</a:t>
            </a:r>
            <a:r>
              <a:rPr lang="en-US" sz="4000" dirty="0" smtClean="0"/>
              <a:t>		9764 x 10</a:t>
            </a:r>
            <a:endParaRPr lang="en-US" sz="4000" dirty="0"/>
          </a:p>
        </p:txBody>
      </p:sp>
      <p:sp>
        <p:nvSpPr>
          <p:cNvPr id="4" name="TextBox 3"/>
          <p:cNvSpPr txBox="1"/>
          <p:nvPr/>
        </p:nvSpPr>
        <p:spPr>
          <a:xfrm>
            <a:off x="4251098" y="4086498"/>
            <a:ext cx="4152211" cy="1200329"/>
          </a:xfrm>
          <a:prstGeom prst="rect">
            <a:avLst/>
          </a:prstGeom>
          <a:noFill/>
        </p:spPr>
        <p:txBody>
          <a:bodyPr wrap="none" rtlCol="0">
            <a:spAutoFit/>
          </a:bodyPr>
          <a:lstStyle/>
          <a:p>
            <a:r>
              <a:rPr lang="en-US" dirty="0" smtClean="0"/>
              <a:t>-14                                              43</a:t>
            </a:r>
          </a:p>
          <a:p>
            <a:endParaRPr lang="en-US" dirty="0"/>
          </a:p>
          <a:p>
            <a:endParaRPr lang="en-US" dirty="0" smtClean="0"/>
          </a:p>
          <a:p>
            <a:r>
              <a:rPr lang="en-US" dirty="0"/>
              <a:t> </a:t>
            </a:r>
            <a:r>
              <a:rPr lang="en-US" dirty="0" smtClean="0"/>
              <a:t>               -23</a:t>
            </a:r>
            <a:endParaRPr lang="en-US" dirty="0"/>
          </a:p>
        </p:txBody>
      </p:sp>
    </p:spTree>
    <p:extLst>
      <p:ext uri="{BB962C8B-B14F-4D97-AF65-F5344CB8AC3E}">
        <p14:creationId xmlns:p14="http://schemas.microsoft.com/office/powerpoint/2010/main" val="592369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u="sng" dirty="0"/>
              <a:t> </a:t>
            </a:r>
            <a:r>
              <a:rPr lang="en-US" sz="4000" u="sng" dirty="0" smtClean="0"/>
              <a:t>(4 x 10 )(4 x 10 ) </a:t>
            </a:r>
            <a:r>
              <a:rPr lang="en-US" sz="4000" dirty="0" smtClean="0"/>
              <a:t> </a:t>
            </a:r>
          </a:p>
          <a:p>
            <a:pPr marL="0" indent="0">
              <a:buNone/>
            </a:pPr>
            <a:r>
              <a:rPr lang="en-US" sz="4000" dirty="0" smtClean="0"/>
              <a:t>	  1 x 10</a:t>
            </a:r>
          </a:p>
          <a:p>
            <a:pPr marL="0" indent="0">
              <a:buNone/>
            </a:pPr>
            <a:r>
              <a:rPr lang="en-US" sz="4000" dirty="0" smtClean="0"/>
              <a:t>About 2 x 10</a:t>
            </a:r>
            <a:endParaRPr lang="en-US" sz="4000" dirty="0"/>
          </a:p>
        </p:txBody>
      </p:sp>
      <p:sp>
        <p:nvSpPr>
          <p:cNvPr id="4" name="TextBox 3"/>
          <p:cNvSpPr txBox="1"/>
          <p:nvPr/>
        </p:nvSpPr>
        <p:spPr>
          <a:xfrm>
            <a:off x="2235967" y="2374587"/>
            <a:ext cx="2709508" cy="2031325"/>
          </a:xfrm>
          <a:prstGeom prst="rect">
            <a:avLst/>
          </a:prstGeom>
          <a:noFill/>
        </p:spPr>
        <p:txBody>
          <a:bodyPr wrap="none" rtlCol="0">
            <a:spAutoFit/>
          </a:bodyPr>
          <a:lstStyle/>
          <a:p>
            <a:r>
              <a:rPr lang="en-US" dirty="0" smtClean="0"/>
              <a:t>-16                          47</a:t>
            </a:r>
          </a:p>
          <a:p>
            <a:endParaRPr lang="en-US" dirty="0"/>
          </a:p>
          <a:p>
            <a:endParaRPr lang="en-US" dirty="0" smtClean="0"/>
          </a:p>
          <a:p>
            <a:r>
              <a:rPr lang="en-US" dirty="0"/>
              <a:t> </a:t>
            </a:r>
            <a:r>
              <a:rPr lang="en-US" dirty="0" smtClean="0"/>
              <a:t>              -19</a:t>
            </a:r>
          </a:p>
          <a:p>
            <a:endParaRPr lang="en-US" dirty="0"/>
          </a:p>
          <a:p>
            <a:endParaRPr lang="en-US" dirty="0" smtClean="0"/>
          </a:p>
          <a:p>
            <a:r>
              <a:rPr lang="en-US" dirty="0"/>
              <a:t> </a:t>
            </a:r>
            <a:r>
              <a:rPr lang="en-US" dirty="0" smtClean="0"/>
              <a:t>                  51</a:t>
            </a:r>
            <a:endParaRPr lang="en-US" dirty="0"/>
          </a:p>
        </p:txBody>
      </p:sp>
    </p:spTree>
    <p:extLst>
      <p:ext uri="{BB962C8B-B14F-4D97-AF65-F5344CB8AC3E}">
        <p14:creationId xmlns:p14="http://schemas.microsoft.com/office/powerpoint/2010/main" val="3014593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HW: Lesson 42 #1-30</a:t>
            </a:r>
            <a:endParaRPr lang="en-US" sz="4000" dirty="0"/>
          </a:p>
        </p:txBody>
      </p:sp>
    </p:spTree>
    <p:extLst>
      <p:ext uri="{BB962C8B-B14F-4D97-AF65-F5344CB8AC3E}">
        <p14:creationId xmlns:p14="http://schemas.microsoft.com/office/powerpoint/2010/main" val="1116828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sz="4000" dirty="0" smtClean="0"/>
              <a:t>The scientific notation problems we have encountered thus far have been carefully designed so the numbers multiply and divide easily, and so the first part of the answer is an integer. Unfortunately, real life problems contain numbers that are not so easy to handle. </a:t>
            </a:r>
            <a:endParaRPr lang="en-US" sz="4000" dirty="0"/>
          </a:p>
        </p:txBody>
      </p:sp>
    </p:spTree>
    <p:extLst>
      <p:ext uri="{BB962C8B-B14F-4D97-AF65-F5344CB8AC3E}">
        <p14:creationId xmlns:p14="http://schemas.microsoft.com/office/powerpoint/2010/main" val="4136803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469395"/>
            <a:ext cx="8042276" cy="5474206"/>
          </a:xfrm>
        </p:spPr>
        <p:txBody>
          <a:bodyPr>
            <a:normAutofit fontScale="92500" lnSpcReduction="20000"/>
          </a:bodyPr>
          <a:lstStyle/>
          <a:p>
            <a:pPr marL="0" indent="0">
              <a:buNone/>
            </a:pPr>
            <a:r>
              <a:rPr lang="en-US" sz="4000" dirty="0" smtClean="0"/>
              <a:t>For instance, the answer to the last example in Lesson 41 was (16)(5280)(5280)(5280)(12)(12)(12) in. cubed.</a:t>
            </a:r>
          </a:p>
          <a:p>
            <a:pPr marL="0" indent="0">
              <a:buNone/>
            </a:pPr>
            <a:r>
              <a:rPr lang="en-US" sz="4000" dirty="0" smtClean="0"/>
              <a:t>Multiplying these numbers by hand would be tedious, and we might make a mistake. If we use a calculator that does not have scientific notation, we get an error notation early because the answer is a number too large to handle. </a:t>
            </a:r>
            <a:endParaRPr lang="en-US" sz="4000" dirty="0"/>
          </a:p>
        </p:txBody>
      </p:sp>
    </p:spTree>
    <p:extLst>
      <p:ext uri="{BB962C8B-B14F-4D97-AF65-F5344CB8AC3E}">
        <p14:creationId xmlns:p14="http://schemas.microsoft.com/office/powerpoint/2010/main" val="4206871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745510"/>
            <a:ext cx="8042276" cy="5198091"/>
          </a:xfrm>
        </p:spPr>
        <p:txBody>
          <a:bodyPr>
            <a:normAutofit fontScale="92500" lnSpcReduction="20000"/>
          </a:bodyPr>
          <a:lstStyle/>
          <a:p>
            <a:pPr marL="0" indent="0">
              <a:buNone/>
            </a:pPr>
            <a:r>
              <a:rPr lang="en-US" sz="4000" dirty="0" smtClean="0"/>
              <a:t>If we use a calculator that has scientific notation we would get 4.0697 x 10. however, we will find that we often make mistakes when we use calculator for complicated operations such as this one. Thus we need to develop a way to see if the answer is reasonable, and we should be able to estimate the answer when a calculator is not available. </a:t>
            </a:r>
            <a:endParaRPr lang="en-US" sz="4000" dirty="0"/>
          </a:p>
        </p:txBody>
      </p:sp>
      <p:sp>
        <p:nvSpPr>
          <p:cNvPr id="4" name="TextBox 3"/>
          <p:cNvSpPr txBox="1"/>
          <p:nvPr/>
        </p:nvSpPr>
        <p:spPr>
          <a:xfrm>
            <a:off x="3229730" y="1546242"/>
            <a:ext cx="473206" cy="369332"/>
          </a:xfrm>
          <a:prstGeom prst="rect">
            <a:avLst/>
          </a:prstGeom>
          <a:noFill/>
        </p:spPr>
        <p:txBody>
          <a:bodyPr wrap="none" rtlCol="0">
            <a:spAutoFit/>
          </a:bodyPr>
          <a:lstStyle/>
          <a:p>
            <a:r>
              <a:rPr lang="en-US" dirty="0" smtClean="0"/>
              <a:t>15</a:t>
            </a:r>
            <a:endParaRPr lang="en-US" dirty="0"/>
          </a:p>
        </p:txBody>
      </p:sp>
    </p:spTree>
    <p:extLst>
      <p:ext uri="{BB962C8B-B14F-4D97-AF65-F5344CB8AC3E}">
        <p14:creationId xmlns:p14="http://schemas.microsoft.com/office/powerpoint/2010/main" val="1950481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In this problem, we should be able to estimate an answer between 4 x 10 and 4 x 10. this would let us know that our calculator answer of 4.0697 x 10 is a reasonable answer. </a:t>
            </a:r>
            <a:endParaRPr lang="en-US" sz="4000" dirty="0"/>
          </a:p>
        </p:txBody>
      </p:sp>
      <p:sp>
        <p:nvSpPr>
          <p:cNvPr id="4" name="TextBox 3"/>
          <p:cNvSpPr txBox="1"/>
          <p:nvPr/>
        </p:nvSpPr>
        <p:spPr>
          <a:xfrm>
            <a:off x="4140680" y="2788760"/>
            <a:ext cx="3358612" cy="369332"/>
          </a:xfrm>
          <a:prstGeom prst="rect">
            <a:avLst/>
          </a:prstGeom>
          <a:noFill/>
        </p:spPr>
        <p:txBody>
          <a:bodyPr wrap="none" rtlCol="0">
            <a:spAutoFit/>
          </a:bodyPr>
          <a:lstStyle/>
          <a:p>
            <a:r>
              <a:rPr lang="en-US" dirty="0" smtClean="0"/>
              <a:t>14                                    16</a:t>
            </a:r>
            <a:endParaRPr lang="en-US" dirty="0"/>
          </a:p>
        </p:txBody>
      </p:sp>
      <p:sp>
        <p:nvSpPr>
          <p:cNvPr id="5" name="TextBox 4"/>
          <p:cNvSpPr txBox="1"/>
          <p:nvPr/>
        </p:nvSpPr>
        <p:spPr>
          <a:xfrm>
            <a:off x="1131786" y="4528282"/>
            <a:ext cx="473206" cy="369332"/>
          </a:xfrm>
          <a:prstGeom prst="rect">
            <a:avLst/>
          </a:prstGeom>
          <a:noFill/>
        </p:spPr>
        <p:txBody>
          <a:bodyPr wrap="none" rtlCol="0">
            <a:spAutoFit/>
          </a:bodyPr>
          <a:lstStyle/>
          <a:p>
            <a:r>
              <a:rPr lang="en-US" dirty="0" smtClean="0"/>
              <a:t>15</a:t>
            </a:r>
            <a:endParaRPr lang="en-US" dirty="0"/>
          </a:p>
        </p:txBody>
      </p:sp>
    </p:spTree>
    <p:extLst>
      <p:ext uri="{BB962C8B-B14F-4D97-AF65-F5344CB8AC3E}">
        <p14:creationId xmlns:p14="http://schemas.microsoft.com/office/powerpoint/2010/main" val="3590762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Example:</a:t>
            </a:r>
          </a:p>
          <a:p>
            <a:pPr marL="0" indent="0">
              <a:buNone/>
            </a:pPr>
            <a:r>
              <a:rPr lang="en-US" sz="4000" dirty="0" smtClean="0"/>
              <a:t>Estimate this product:</a:t>
            </a:r>
          </a:p>
          <a:p>
            <a:pPr marL="0" indent="0">
              <a:buNone/>
            </a:pPr>
            <a:r>
              <a:rPr lang="en-US" sz="4000" dirty="0" smtClean="0"/>
              <a:t>(16)(5280)(5280)(5280)(12)(12)(12)</a:t>
            </a:r>
            <a:endParaRPr lang="en-US" sz="4000" dirty="0"/>
          </a:p>
        </p:txBody>
      </p:sp>
    </p:spTree>
    <p:extLst>
      <p:ext uri="{BB962C8B-B14F-4D97-AF65-F5344CB8AC3E}">
        <p14:creationId xmlns:p14="http://schemas.microsoft.com/office/powerpoint/2010/main" val="1402017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US" sz="4000" dirty="0" smtClean="0"/>
              <a:t>Answer:</a:t>
            </a:r>
          </a:p>
          <a:p>
            <a:pPr marL="0" indent="0">
              <a:buNone/>
            </a:pPr>
            <a:r>
              <a:rPr lang="en-US" sz="4000" dirty="0" smtClean="0"/>
              <a:t>(2 x 10 )(5 x 10 )(5 x 10 )(5 x 10 )(1 x 10 )(1 x 10 )(1 x 10 )</a:t>
            </a:r>
          </a:p>
          <a:p>
            <a:pPr marL="0" indent="0">
              <a:buNone/>
            </a:pPr>
            <a:r>
              <a:rPr lang="en-US" sz="4000" dirty="0" smtClean="0"/>
              <a:t>2(5)(5)(5) x 10 = 250 x 10</a:t>
            </a:r>
          </a:p>
          <a:p>
            <a:pPr marL="0" indent="0">
              <a:buNone/>
            </a:pPr>
            <a:r>
              <a:rPr lang="en-US" sz="4000" dirty="0" smtClean="0"/>
              <a:t>Is about 3 x 10</a:t>
            </a:r>
          </a:p>
          <a:p>
            <a:pPr marL="0" indent="0">
              <a:buNone/>
            </a:pPr>
            <a:r>
              <a:rPr lang="en-US" sz="4000" dirty="0" smtClean="0"/>
              <a:t>Our calculator answer is probably correct from our estimation</a:t>
            </a:r>
            <a:endParaRPr lang="en-US" sz="4000" dirty="0"/>
          </a:p>
        </p:txBody>
      </p:sp>
      <p:sp>
        <p:nvSpPr>
          <p:cNvPr id="4" name="TextBox 3"/>
          <p:cNvSpPr txBox="1"/>
          <p:nvPr/>
        </p:nvSpPr>
        <p:spPr>
          <a:xfrm>
            <a:off x="2042734" y="2070859"/>
            <a:ext cx="9854818" cy="2308324"/>
          </a:xfrm>
          <a:prstGeom prst="rect">
            <a:avLst/>
          </a:prstGeom>
          <a:noFill/>
        </p:spPr>
        <p:txBody>
          <a:bodyPr wrap="square" rtlCol="0">
            <a:spAutoFit/>
          </a:bodyPr>
          <a:lstStyle/>
          <a:p>
            <a:pPr marL="342900" indent="-342900">
              <a:buAutoNum type="arabicPlain"/>
            </a:pPr>
            <a:r>
              <a:rPr lang="en-US" dirty="0" smtClean="0"/>
              <a:t>                      3                          3                       3</a:t>
            </a:r>
          </a:p>
          <a:p>
            <a:endParaRPr lang="en-US" dirty="0"/>
          </a:p>
          <a:p>
            <a:r>
              <a:rPr lang="en-US" dirty="0" smtClean="0"/>
              <a:t>1                         1                          1</a:t>
            </a:r>
          </a:p>
          <a:p>
            <a:endParaRPr lang="en-US" dirty="0"/>
          </a:p>
          <a:p>
            <a:r>
              <a:rPr lang="en-US" dirty="0" smtClean="0"/>
              <a:t>                        13                                 15</a:t>
            </a:r>
          </a:p>
          <a:p>
            <a:endParaRPr lang="en-US" dirty="0"/>
          </a:p>
          <a:p>
            <a:endParaRPr lang="en-US" dirty="0" smtClean="0"/>
          </a:p>
          <a:p>
            <a:r>
              <a:rPr lang="en-US" dirty="0"/>
              <a:t> </a:t>
            </a:r>
            <a:r>
              <a:rPr lang="en-US" dirty="0" smtClean="0"/>
              <a:t>                         15</a:t>
            </a:r>
            <a:endParaRPr lang="en-US" dirty="0"/>
          </a:p>
        </p:txBody>
      </p:sp>
    </p:spTree>
    <p:extLst>
      <p:ext uri="{BB962C8B-B14F-4D97-AF65-F5344CB8AC3E}">
        <p14:creationId xmlns:p14="http://schemas.microsoft.com/office/powerpoint/2010/main" val="1930759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sz="4000" dirty="0" smtClean="0"/>
              <a:t>Example:</a:t>
            </a:r>
          </a:p>
          <a:p>
            <a:pPr marL="0" indent="0">
              <a:buNone/>
            </a:pPr>
            <a:r>
              <a:rPr lang="en-US" sz="4000" dirty="0" smtClean="0"/>
              <a:t>Use scientific notation to help estimate the answer to this problem.</a:t>
            </a:r>
          </a:p>
          <a:p>
            <a:pPr marL="0" indent="0">
              <a:buNone/>
            </a:pPr>
            <a:r>
              <a:rPr lang="en-US" sz="4000" dirty="0"/>
              <a:t>	</a:t>
            </a:r>
            <a:r>
              <a:rPr lang="en-US" sz="4000" u="sng" dirty="0" smtClean="0"/>
              <a:t>  (3728)(470,165 x 10  )  </a:t>
            </a:r>
            <a:r>
              <a:rPr lang="en-US" sz="4000" dirty="0" smtClean="0"/>
              <a:t> </a:t>
            </a:r>
          </a:p>
          <a:p>
            <a:pPr marL="0" indent="0">
              <a:buNone/>
            </a:pPr>
            <a:r>
              <a:rPr lang="en-US" sz="4000" dirty="0"/>
              <a:t>	</a:t>
            </a:r>
            <a:r>
              <a:rPr lang="en-US" sz="4000" dirty="0" smtClean="0"/>
              <a:t>(278,146)(0.000713 x 10 )</a:t>
            </a:r>
            <a:endParaRPr lang="en-US" sz="4000" dirty="0"/>
          </a:p>
        </p:txBody>
      </p:sp>
      <p:sp>
        <p:nvSpPr>
          <p:cNvPr id="4" name="TextBox 3"/>
          <p:cNvSpPr txBox="1"/>
          <p:nvPr/>
        </p:nvSpPr>
        <p:spPr>
          <a:xfrm>
            <a:off x="6735504" y="4114111"/>
            <a:ext cx="545454" cy="369332"/>
          </a:xfrm>
          <a:prstGeom prst="rect">
            <a:avLst/>
          </a:prstGeom>
          <a:noFill/>
        </p:spPr>
        <p:txBody>
          <a:bodyPr wrap="none" rtlCol="0">
            <a:spAutoFit/>
          </a:bodyPr>
          <a:lstStyle/>
          <a:p>
            <a:r>
              <a:rPr lang="en-US" dirty="0" smtClean="0"/>
              <a:t>-14</a:t>
            </a:r>
            <a:endParaRPr lang="en-US" dirty="0"/>
          </a:p>
        </p:txBody>
      </p:sp>
      <p:sp>
        <p:nvSpPr>
          <p:cNvPr id="5" name="TextBox 4"/>
          <p:cNvSpPr txBox="1"/>
          <p:nvPr/>
        </p:nvSpPr>
        <p:spPr>
          <a:xfrm>
            <a:off x="7599327" y="4942454"/>
            <a:ext cx="401184" cy="369332"/>
          </a:xfrm>
          <a:prstGeom prst="rect">
            <a:avLst/>
          </a:prstGeom>
          <a:noFill/>
        </p:spPr>
        <p:txBody>
          <a:bodyPr wrap="none" rtlCol="0">
            <a:spAutoFit/>
          </a:bodyPr>
          <a:lstStyle/>
          <a:p>
            <a:r>
              <a:rPr lang="en-US" dirty="0" smtClean="0"/>
              <a:t>-5</a:t>
            </a:r>
            <a:endParaRPr lang="en-US" dirty="0"/>
          </a:p>
        </p:txBody>
      </p:sp>
    </p:spTree>
    <p:extLst>
      <p:ext uri="{BB962C8B-B14F-4D97-AF65-F5344CB8AC3E}">
        <p14:creationId xmlns:p14="http://schemas.microsoft.com/office/powerpoint/2010/main" val="2060156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1654159"/>
            <a:ext cx="8042276" cy="4343400"/>
          </a:xfrm>
        </p:spPr>
        <p:txBody>
          <a:bodyPr>
            <a:normAutofit/>
          </a:bodyPr>
          <a:lstStyle/>
          <a:p>
            <a:pPr marL="0" indent="0">
              <a:buNone/>
            </a:pPr>
            <a:r>
              <a:rPr lang="en-US" sz="4000" dirty="0" smtClean="0"/>
              <a:t>Answer:</a:t>
            </a:r>
          </a:p>
          <a:p>
            <a:pPr marL="0" indent="0">
              <a:buNone/>
            </a:pPr>
            <a:r>
              <a:rPr lang="en-US" sz="4000" u="sng" dirty="0"/>
              <a:t> </a:t>
            </a:r>
            <a:r>
              <a:rPr lang="en-US" sz="4000" u="sng" dirty="0" smtClean="0"/>
              <a:t>(4 x 10 )(5 x 10 ) </a:t>
            </a:r>
            <a:r>
              <a:rPr lang="en-US" sz="4000" dirty="0" smtClean="0"/>
              <a:t> </a:t>
            </a:r>
          </a:p>
          <a:p>
            <a:pPr marL="0" indent="0">
              <a:buNone/>
            </a:pPr>
            <a:r>
              <a:rPr lang="en-US" sz="4000" dirty="0" smtClean="0"/>
              <a:t> (3 x 10 )(7 x 10 )</a:t>
            </a:r>
          </a:p>
          <a:p>
            <a:pPr marL="0" indent="0">
              <a:buNone/>
            </a:pPr>
            <a:r>
              <a:rPr lang="en-US" sz="4000" dirty="0" smtClean="0"/>
              <a:t>About 1 x 10</a:t>
            </a:r>
            <a:endParaRPr lang="en-US" sz="4000" dirty="0"/>
          </a:p>
        </p:txBody>
      </p:sp>
      <p:sp>
        <p:nvSpPr>
          <p:cNvPr id="4" name="TextBox 3"/>
          <p:cNvSpPr txBox="1"/>
          <p:nvPr/>
        </p:nvSpPr>
        <p:spPr>
          <a:xfrm>
            <a:off x="2346386" y="2346975"/>
            <a:ext cx="2467342" cy="2031325"/>
          </a:xfrm>
          <a:prstGeom prst="rect">
            <a:avLst/>
          </a:prstGeom>
          <a:noFill/>
        </p:spPr>
        <p:txBody>
          <a:bodyPr wrap="none" rtlCol="0">
            <a:spAutoFit/>
          </a:bodyPr>
          <a:lstStyle/>
          <a:p>
            <a:pPr marL="342900" indent="-342900">
              <a:buAutoNum type="arabicPlain" startAt="3"/>
            </a:pPr>
            <a:r>
              <a:rPr lang="en-US" dirty="0" smtClean="0"/>
              <a:t>                        -9</a:t>
            </a:r>
          </a:p>
          <a:p>
            <a:endParaRPr lang="en-US" dirty="0"/>
          </a:p>
          <a:p>
            <a:endParaRPr lang="en-US" dirty="0" smtClean="0"/>
          </a:p>
          <a:p>
            <a:pPr marL="342900" indent="-342900">
              <a:buAutoNum type="arabicPlain" startAt="5"/>
            </a:pPr>
            <a:r>
              <a:rPr lang="en-US" dirty="0" smtClean="0"/>
              <a:t>                        -9</a:t>
            </a:r>
          </a:p>
          <a:p>
            <a:pPr marL="342900" indent="-342900">
              <a:buAutoNum type="arabicPlain" startAt="5"/>
            </a:pPr>
            <a:endParaRPr lang="en-US" dirty="0"/>
          </a:p>
          <a:p>
            <a:pPr marL="342900" indent="-342900">
              <a:buAutoNum type="arabicPlain" startAt="5"/>
            </a:pPr>
            <a:endParaRPr lang="en-US" dirty="0" smtClean="0"/>
          </a:p>
          <a:p>
            <a:r>
              <a:rPr lang="en-US" dirty="0" smtClean="0"/>
              <a:t>                 -2</a:t>
            </a:r>
            <a:endParaRPr lang="en-US" dirty="0"/>
          </a:p>
        </p:txBody>
      </p:sp>
    </p:spTree>
    <p:extLst>
      <p:ext uri="{BB962C8B-B14F-4D97-AF65-F5344CB8AC3E}">
        <p14:creationId xmlns:p14="http://schemas.microsoft.com/office/powerpoint/2010/main" val="33540423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24</TotalTime>
  <Words>467</Words>
  <Application>Microsoft Macintosh PowerPoint</Application>
  <PresentationFormat>On-screen Show (4:3)</PresentationFormat>
  <Paragraphs>62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Breeze</vt:lpstr>
      <vt:lpstr>Lesson 42:  Estimating with Scientific Notation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42:  Estimating with Scientific Notation</dc:title>
  <dc:creator>Haley</dc:creator>
  <cp:lastModifiedBy>Haley</cp:lastModifiedBy>
  <cp:revision>3</cp:revision>
  <dcterms:created xsi:type="dcterms:W3CDTF">2015-11-04T16:39:03Z</dcterms:created>
  <dcterms:modified xsi:type="dcterms:W3CDTF">2015-11-04T17:03:27Z</dcterms:modified>
</cp:coreProperties>
</file>