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7" d="100"/>
          <a:sy n="67" d="100"/>
        </p:scale>
        <p:origin x="-12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t>9/24/15</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dirty="0"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t>9/24/15</a:t>
            </a:fld>
            <a:endParaRPr lang="en-US" dirty="0"/>
          </a:p>
        </p:txBody>
      </p:sp>
      <p:sp>
        <p:nvSpPr>
          <p:cNvPr id="5" name="Footer Placeholder 4"/>
          <p:cNvSpPr>
            <a:spLocks noGrp="1"/>
          </p:cNvSpPr>
          <p:nvPr>
            <p:ph type="ftr" sz="quarter" idx="11"/>
          </p:nvPr>
        </p:nvSpPr>
        <p:spPr/>
        <p:txBody>
          <a:bodyPr/>
          <a:lstStyle/>
          <a:p>
            <a:r>
              <a:rPr lang="en-US" dirty="0"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t>9/24/15</a:t>
            </a:fld>
            <a:endParaRPr lang="en-US" dirty="0"/>
          </a:p>
        </p:txBody>
      </p:sp>
      <p:sp>
        <p:nvSpPr>
          <p:cNvPr id="5" name="Footer Placeholder 4"/>
          <p:cNvSpPr>
            <a:spLocks noGrp="1"/>
          </p:cNvSpPr>
          <p:nvPr>
            <p:ph type="ftr" sz="quarter" idx="11"/>
          </p:nvPr>
        </p:nvSpPr>
        <p:spPr/>
        <p:txBody>
          <a:bodyPr/>
          <a:lstStyle/>
          <a:p>
            <a:r>
              <a:rPr lang="en-US" dirty="0"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B11D738E-8962-435F-8C43-147B8DD7E819}" type="datetime1">
              <a:rPr lang="en-US" smtClean="0"/>
              <a:t>9/24/15</a:t>
            </a:fld>
            <a:endParaRPr lang="en-US" dirty="0"/>
          </a:p>
        </p:txBody>
      </p:sp>
      <p:sp>
        <p:nvSpPr>
          <p:cNvPr id="5" name="Footer Placeholder 4"/>
          <p:cNvSpPr>
            <a:spLocks noGrp="1"/>
          </p:cNvSpPr>
          <p:nvPr>
            <p:ph type="ftr" sz="quarter" idx="11"/>
          </p:nvPr>
        </p:nvSpPr>
        <p:spPr/>
        <p:txBody>
          <a:bodyPr/>
          <a:lstStyle/>
          <a:p>
            <a:r>
              <a:rPr lang="en-US" dirty="0"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t>9/24/15</a:t>
            </a:fld>
            <a:endParaRPr lang="en-US" dirty="0"/>
          </a:p>
        </p:txBody>
      </p:sp>
      <p:sp>
        <p:nvSpPr>
          <p:cNvPr id="5" name="Footer Placeholder 4"/>
          <p:cNvSpPr>
            <a:spLocks noGrp="1"/>
          </p:cNvSpPr>
          <p:nvPr>
            <p:ph type="ftr" sz="quarter" idx="11"/>
          </p:nvPr>
        </p:nvSpPr>
        <p:spPr/>
        <p:txBody>
          <a:bodyPr/>
          <a:lstStyle/>
          <a:p>
            <a:r>
              <a:rPr lang="en-US" dirty="0" smtClean="0"/>
              <a:t>Footer Text</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E34CF3C7-6809-4F39-BD67-A75817BDDE0A}" type="datetime1">
              <a:rPr lang="en-US" smtClean="0"/>
              <a:t>9/24/15</a:t>
            </a:fld>
            <a:endParaRPr lang="en-US" dirty="0"/>
          </a:p>
        </p:txBody>
      </p:sp>
      <p:sp>
        <p:nvSpPr>
          <p:cNvPr id="6" name="Footer Placeholder 5"/>
          <p:cNvSpPr>
            <a:spLocks noGrp="1"/>
          </p:cNvSpPr>
          <p:nvPr>
            <p:ph type="ftr" sz="quarter" idx="11"/>
          </p:nvPr>
        </p:nvSpPr>
        <p:spPr/>
        <p:txBody>
          <a:bodyPr/>
          <a:lstStyle/>
          <a:p>
            <a:r>
              <a:rPr lang="en-US" dirty="0" smtClean="0"/>
              <a:t>Footer Text</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7EAEB24-CE78-465C-A726-91D0868FA48F}" type="datetime1">
              <a:rPr lang="en-US" smtClean="0"/>
              <a:t>9/24/15</a:t>
            </a:fld>
            <a:endParaRPr lang="en-US" dirty="0"/>
          </a:p>
        </p:txBody>
      </p:sp>
      <p:sp>
        <p:nvSpPr>
          <p:cNvPr id="8" name="Footer Placeholder 7"/>
          <p:cNvSpPr>
            <a:spLocks noGrp="1"/>
          </p:cNvSpPr>
          <p:nvPr>
            <p:ph type="ftr" sz="quarter" idx="11"/>
          </p:nvPr>
        </p:nvSpPr>
        <p:spPr/>
        <p:txBody>
          <a:bodyPr/>
          <a:lstStyle/>
          <a:p>
            <a:r>
              <a:rPr lang="en-US" dirty="0" smtClean="0"/>
              <a:t>Footer Text</a:t>
            </a:r>
            <a:endParaRPr lang="en-US" dirty="0"/>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t>9/24/15</a:t>
            </a:fld>
            <a:endParaRPr lang="en-US" dirty="0"/>
          </a:p>
        </p:txBody>
      </p:sp>
      <p:sp>
        <p:nvSpPr>
          <p:cNvPr id="4" name="Footer Placeholder 3"/>
          <p:cNvSpPr>
            <a:spLocks noGrp="1"/>
          </p:cNvSpPr>
          <p:nvPr>
            <p:ph type="ftr" sz="quarter" idx="11"/>
          </p:nvPr>
        </p:nvSpPr>
        <p:spPr/>
        <p:txBody>
          <a:bodyPr/>
          <a:lstStyle/>
          <a:p>
            <a:r>
              <a:rPr lang="en-US" dirty="0" smtClean="0"/>
              <a:t>Footer Text</a:t>
            </a:r>
            <a:endParaRPr lang="en-US" dirty="0"/>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t>9/24/15</a:t>
            </a:fld>
            <a:endParaRPr lang="en-US" dirty="0"/>
          </a:p>
        </p:txBody>
      </p:sp>
      <p:sp>
        <p:nvSpPr>
          <p:cNvPr id="3" name="Footer Placeholder 2"/>
          <p:cNvSpPr>
            <a:spLocks noGrp="1"/>
          </p:cNvSpPr>
          <p:nvPr>
            <p:ph type="ftr" sz="quarter" idx="11"/>
          </p:nvPr>
        </p:nvSpPr>
        <p:spPr/>
        <p:txBody>
          <a:bodyPr/>
          <a:lstStyle/>
          <a:p>
            <a:r>
              <a:rPr lang="en-US" dirty="0" smtClean="0"/>
              <a:t>Footer Text</a:t>
            </a:r>
            <a:endParaRPr lang="en-US" dirty="0"/>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t>9/24/15</a:t>
            </a:fld>
            <a:endParaRPr lang="en-US" dirty="0"/>
          </a:p>
        </p:txBody>
      </p:sp>
      <p:sp>
        <p:nvSpPr>
          <p:cNvPr id="6" name="Footer Placeholder 5"/>
          <p:cNvSpPr>
            <a:spLocks noGrp="1"/>
          </p:cNvSpPr>
          <p:nvPr>
            <p:ph type="ftr" sz="quarter" idx="11"/>
          </p:nvPr>
        </p:nvSpPr>
        <p:spPr/>
        <p:txBody>
          <a:bodyPr/>
          <a:lstStyle/>
          <a:p>
            <a:r>
              <a:rPr lang="en-US" dirty="0" smtClean="0"/>
              <a:t>Footer Text</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t>9/24/15</a:t>
            </a:fld>
            <a:endParaRPr lang="en-US" dirty="0"/>
          </a:p>
        </p:txBody>
      </p:sp>
      <p:sp>
        <p:nvSpPr>
          <p:cNvPr id="6" name="Footer Placeholder 5"/>
          <p:cNvSpPr>
            <a:spLocks noGrp="1"/>
          </p:cNvSpPr>
          <p:nvPr>
            <p:ph type="ftr" sz="quarter" idx="11"/>
          </p:nvPr>
        </p:nvSpPr>
        <p:spPr/>
        <p:txBody>
          <a:bodyPr/>
          <a:lstStyle/>
          <a:p>
            <a:r>
              <a:rPr lang="en-US" dirty="0" smtClean="0"/>
              <a:t>Footer Text</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t>9/24/15</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dirty="0" smtClean="0"/>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5235338"/>
          </a:xfrm>
        </p:spPr>
        <p:txBody>
          <a:bodyPr/>
          <a:lstStyle/>
          <a:p>
            <a:r>
              <a:rPr lang="en-US" sz="6000" dirty="0" smtClean="0"/>
              <a:t>Lesson 32:</a:t>
            </a:r>
            <a:br>
              <a:rPr lang="en-US" sz="6000" dirty="0" smtClean="0"/>
            </a:br>
            <a:r>
              <a:rPr lang="en-US" sz="6000" dirty="0" smtClean="0"/>
              <a:t>Quotient Theorem for Square Roots, Congruency, Congruent Triangles</a:t>
            </a:r>
            <a:endParaRPr lang="en-US" sz="6000" dirty="0"/>
          </a:p>
        </p:txBody>
      </p:sp>
    </p:spTree>
    <p:extLst>
      <p:ext uri="{BB962C8B-B14F-4D97-AF65-F5344CB8AC3E}">
        <p14:creationId xmlns:p14="http://schemas.microsoft.com/office/powerpoint/2010/main" val="662168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a:buFontTx/>
              <a:buChar char="-"/>
            </a:pPr>
            <a:r>
              <a:rPr lang="en-US" sz="4000" u="sng" dirty="0" smtClean="0"/>
              <a:t>31√14</a:t>
            </a:r>
            <a:endParaRPr lang="en-US" sz="4000" dirty="0" smtClean="0"/>
          </a:p>
          <a:p>
            <a:pPr marL="0" indent="0">
              <a:buNone/>
            </a:pPr>
            <a:r>
              <a:rPr lang="en-US" sz="4000" dirty="0"/>
              <a:t> </a:t>
            </a:r>
            <a:r>
              <a:rPr lang="en-US" sz="4000" dirty="0" smtClean="0"/>
              <a:t>     14</a:t>
            </a:r>
            <a:endParaRPr lang="en-US" sz="4000" dirty="0"/>
          </a:p>
        </p:txBody>
      </p:sp>
    </p:spTree>
    <p:extLst>
      <p:ext uri="{BB962C8B-B14F-4D97-AF65-F5344CB8AC3E}">
        <p14:creationId xmlns:p14="http://schemas.microsoft.com/office/powerpoint/2010/main" val="2479047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buNone/>
            </a:pPr>
            <a:r>
              <a:rPr lang="en-US" sz="4000" dirty="0" smtClean="0"/>
              <a:t>Congruent: geometrically equal. </a:t>
            </a:r>
          </a:p>
          <a:p>
            <a:pPr marL="0" indent="0">
              <a:buNone/>
            </a:pPr>
            <a:r>
              <a:rPr lang="en-US" sz="4000" dirty="0" smtClean="0"/>
              <a:t>If we can mentally cut out one geometric figure, rotate it or flip it as necessary, and place it on another geometric figure so that it fits exactly, the two figures are congruent. </a:t>
            </a:r>
            <a:endParaRPr lang="en-US" sz="4000" dirty="0"/>
          </a:p>
        </p:txBody>
      </p:sp>
    </p:spTree>
    <p:extLst>
      <p:ext uri="{BB962C8B-B14F-4D97-AF65-F5344CB8AC3E}">
        <p14:creationId xmlns:p14="http://schemas.microsoft.com/office/powerpoint/2010/main" val="3653188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6030"/>
            <a:ext cx="8229600" cy="6066510"/>
          </a:xfrm>
        </p:spPr>
        <p:txBody>
          <a:bodyPr>
            <a:normAutofit lnSpcReduction="10000"/>
          </a:bodyPr>
          <a:lstStyle/>
          <a:p>
            <a:pPr marL="0" indent="0">
              <a:buNone/>
            </a:pPr>
            <a:r>
              <a:rPr lang="en-US" sz="4000" dirty="0" smtClean="0"/>
              <a:t>When we write the statement of congruency, we are careful to list vertices whose angles are equal in the same order.</a:t>
            </a:r>
          </a:p>
          <a:p>
            <a:pPr marL="0" indent="0">
              <a:buNone/>
            </a:pPr>
            <a:endParaRPr lang="en-US" sz="4000" dirty="0"/>
          </a:p>
          <a:p>
            <a:pPr marL="0" indent="0">
              <a:buNone/>
            </a:pPr>
            <a:endParaRPr lang="en-US" sz="4000" dirty="0" smtClean="0"/>
          </a:p>
          <a:p>
            <a:pPr marL="0" indent="0">
              <a:buNone/>
            </a:pPr>
            <a:endParaRPr lang="en-US" sz="4000" dirty="0"/>
          </a:p>
          <a:p>
            <a:pPr marL="0" indent="0">
              <a:buNone/>
            </a:pPr>
            <a:endParaRPr lang="en-US" sz="4000" dirty="0" smtClean="0"/>
          </a:p>
          <a:p>
            <a:pPr marL="0" indent="0">
              <a:buNone/>
            </a:pPr>
            <a:r>
              <a:rPr lang="en-US" sz="4000" dirty="0"/>
              <a:t>	</a:t>
            </a:r>
            <a:r>
              <a:rPr lang="en-US" sz="4000" dirty="0" smtClean="0"/>
              <a:t>	ΔABC </a:t>
            </a:r>
            <a:r>
              <a:rPr lang="en-US" sz="4000" dirty="0" smtClean="0">
                <a:latin typeface="ＭＳ ゴシック"/>
                <a:ea typeface="ＭＳ ゴシック"/>
                <a:cs typeface="ＭＳ ゴシック"/>
              </a:rPr>
              <a:t>≅</a:t>
            </a:r>
            <a:r>
              <a:rPr lang="en-US" sz="4000" dirty="0"/>
              <a:t> </a:t>
            </a:r>
            <a:r>
              <a:rPr lang="en-US" sz="4000" dirty="0" smtClean="0"/>
              <a:t>ΔDEF	</a:t>
            </a:r>
            <a:endParaRPr lang="en-US" sz="4000" dirty="0"/>
          </a:p>
        </p:txBody>
      </p:sp>
      <p:pic>
        <p:nvPicPr>
          <p:cNvPr id="4" name="Picture 3"/>
          <p:cNvPicPr>
            <a:picLocks noChangeAspect="1"/>
          </p:cNvPicPr>
          <p:nvPr/>
        </p:nvPicPr>
        <p:blipFill>
          <a:blip r:embed="rId2"/>
          <a:stretch>
            <a:fillRect/>
          </a:stretch>
        </p:blipFill>
        <p:spPr>
          <a:xfrm>
            <a:off x="2032000" y="2998850"/>
            <a:ext cx="5080000" cy="2385178"/>
          </a:xfrm>
          <a:prstGeom prst="rect">
            <a:avLst/>
          </a:prstGeom>
        </p:spPr>
      </p:pic>
    </p:spTree>
    <p:extLst>
      <p:ext uri="{BB962C8B-B14F-4D97-AF65-F5344CB8AC3E}">
        <p14:creationId xmlns:p14="http://schemas.microsoft.com/office/powerpoint/2010/main" val="855223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Congruent triangles are similar triangles whose scale factor is 1.</a:t>
            </a:r>
          </a:p>
          <a:p>
            <a:pPr marL="0" indent="0">
              <a:buNone/>
            </a:pPr>
            <a:r>
              <a:rPr lang="en-US" sz="4000" dirty="0" smtClean="0"/>
              <a:t>We can also say that congruent parts of congruent triangles are congruent.  </a:t>
            </a:r>
            <a:endParaRPr lang="en-US" sz="4000" dirty="0"/>
          </a:p>
        </p:txBody>
      </p:sp>
    </p:spTree>
    <p:extLst>
      <p:ext uri="{BB962C8B-B14F-4D97-AF65-F5344CB8AC3E}">
        <p14:creationId xmlns:p14="http://schemas.microsoft.com/office/powerpoint/2010/main" val="969677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Example:</a:t>
            </a:r>
          </a:p>
          <a:p>
            <a:pPr marL="0" indent="0">
              <a:buNone/>
            </a:pPr>
            <a:r>
              <a:rPr lang="en-US" sz="4000" dirty="0" smtClean="0"/>
              <a:t>Find x and p.</a:t>
            </a:r>
          </a:p>
          <a:p>
            <a:pPr marL="0" indent="0">
              <a:buNone/>
            </a:pPr>
            <a:endParaRPr lang="en-US" sz="4000" dirty="0"/>
          </a:p>
        </p:txBody>
      </p:sp>
      <p:pic>
        <p:nvPicPr>
          <p:cNvPr id="4" name="Picture 3"/>
          <p:cNvPicPr>
            <a:picLocks noChangeAspect="1"/>
          </p:cNvPicPr>
          <p:nvPr/>
        </p:nvPicPr>
        <p:blipFill>
          <a:blip r:embed="rId2"/>
          <a:stretch>
            <a:fillRect/>
          </a:stretch>
        </p:blipFill>
        <p:spPr>
          <a:xfrm>
            <a:off x="2638599" y="3332163"/>
            <a:ext cx="5080000" cy="2794000"/>
          </a:xfrm>
          <a:prstGeom prst="rect">
            <a:avLst/>
          </a:prstGeom>
        </p:spPr>
      </p:pic>
      <p:sp>
        <p:nvSpPr>
          <p:cNvPr id="5" name="TextBox 4"/>
          <p:cNvSpPr txBox="1"/>
          <p:nvPr/>
        </p:nvSpPr>
        <p:spPr>
          <a:xfrm>
            <a:off x="2407439" y="3875141"/>
            <a:ext cx="4570482" cy="1938992"/>
          </a:xfrm>
          <a:prstGeom prst="rect">
            <a:avLst/>
          </a:prstGeom>
          <a:noFill/>
        </p:spPr>
        <p:txBody>
          <a:bodyPr wrap="none" rtlCol="0">
            <a:spAutoFit/>
          </a:bodyPr>
          <a:lstStyle/>
          <a:p>
            <a:r>
              <a:rPr lang="en-US" sz="2000" dirty="0" smtClean="0"/>
              <a:t>4x + 1</a:t>
            </a:r>
          </a:p>
          <a:p>
            <a:endParaRPr lang="en-US" sz="2000" dirty="0"/>
          </a:p>
          <a:p>
            <a:r>
              <a:rPr lang="en-US" sz="2000" dirty="0" smtClean="0"/>
              <a:t>                           6x + 2</a:t>
            </a:r>
          </a:p>
          <a:p>
            <a:endParaRPr lang="en-US" sz="2000" dirty="0"/>
          </a:p>
          <a:p>
            <a:r>
              <a:rPr lang="en-US" sz="2000" dirty="0" smtClean="0"/>
              <a:t>                                   p</a:t>
            </a:r>
          </a:p>
          <a:p>
            <a:r>
              <a:rPr lang="en-US" sz="2000" dirty="0"/>
              <a:t> </a:t>
            </a:r>
            <a:r>
              <a:rPr lang="en-US" sz="2000" dirty="0" smtClean="0"/>
              <a:t>                                                        12x – 4 </a:t>
            </a:r>
            <a:endParaRPr lang="en-US" sz="2000" dirty="0"/>
          </a:p>
        </p:txBody>
      </p:sp>
      <p:sp>
        <p:nvSpPr>
          <p:cNvPr id="6" name="TextBox 5"/>
          <p:cNvSpPr txBox="1"/>
          <p:nvPr/>
        </p:nvSpPr>
        <p:spPr>
          <a:xfrm>
            <a:off x="4587402" y="3132108"/>
            <a:ext cx="2108269" cy="1323439"/>
          </a:xfrm>
          <a:prstGeom prst="rect">
            <a:avLst/>
          </a:prstGeom>
          <a:noFill/>
        </p:spPr>
        <p:txBody>
          <a:bodyPr wrap="none" rtlCol="0">
            <a:spAutoFit/>
          </a:bodyPr>
          <a:lstStyle/>
          <a:p>
            <a:r>
              <a:rPr lang="en-US" sz="2000" dirty="0" smtClean="0"/>
              <a:t>6</a:t>
            </a:r>
          </a:p>
          <a:p>
            <a:endParaRPr lang="en-US" sz="2000" dirty="0"/>
          </a:p>
          <a:p>
            <a:endParaRPr lang="en-US" sz="2000" dirty="0" smtClean="0"/>
          </a:p>
          <a:p>
            <a:r>
              <a:rPr lang="en-US" sz="2000" dirty="0" smtClean="0"/>
              <a:t>                            6</a:t>
            </a:r>
            <a:endParaRPr lang="en-US" sz="2000" dirty="0"/>
          </a:p>
        </p:txBody>
      </p:sp>
    </p:spTree>
    <p:extLst>
      <p:ext uri="{BB962C8B-B14F-4D97-AF65-F5344CB8AC3E}">
        <p14:creationId xmlns:p14="http://schemas.microsoft.com/office/powerpoint/2010/main" val="3411547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x = 1</a:t>
            </a:r>
          </a:p>
          <a:p>
            <a:pPr marL="0" indent="0">
              <a:buNone/>
            </a:pPr>
            <a:r>
              <a:rPr lang="en-US" sz="4000" dirty="0" smtClean="0"/>
              <a:t>p = 5</a:t>
            </a:r>
            <a:endParaRPr lang="en-US" sz="4000" dirty="0"/>
          </a:p>
        </p:txBody>
      </p:sp>
    </p:spTree>
    <p:extLst>
      <p:ext uri="{BB962C8B-B14F-4D97-AF65-F5344CB8AC3E}">
        <p14:creationId xmlns:p14="http://schemas.microsoft.com/office/powerpoint/2010/main" val="2362514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HW: Lesson 32 #1-30</a:t>
            </a:r>
            <a:endParaRPr lang="en-US" sz="4000" dirty="0"/>
          </a:p>
        </p:txBody>
      </p:sp>
    </p:spTree>
    <p:extLst>
      <p:ext uri="{BB962C8B-B14F-4D97-AF65-F5344CB8AC3E}">
        <p14:creationId xmlns:p14="http://schemas.microsoft.com/office/powerpoint/2010/main" val="457925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We remember that the square root of a product can be written as the product of the square roots of its factors. </a:t>
            </a:r>
          </a:p>
          <a:p>
            <a:pPr marL="0" indent="0">
              <a:buNone/>
            </a:pPr>
            <a:r>
              <a:rPr lang="en-US" sz="4000" dirty="0"/>
              <a:t>	</a:t>
            </a:r>
            <a:r>
              <a:rPr lang="en-US" sz="4000" dirty="0" smtClean="0"/>
              <a:t>	 √(3 </a:t>
            </a:r>
            <a:r>
              <a:rPr lang="en-US" sz="4000" dirty="0" smtClean="0">
                <a:latin typeface="Wingdings"/>
                <a:ea typeface="Wingdings"/>
                <a:cs typeface="Wingdings"/>
                <a:sym typeface="Wingdings"/>
              </a:rPr>
              <a:t></a:t>
            </a:r>
            <a:r>
              <a:rPr lang="en-US" sz="4000" dirty="0">
                <a:sym typeface="Wingdings"/>
              </a:rPr>
              <a:t> </a:t>
            </a:r>
            <a:r>
              <a:rPr lang="en-US" sz="4000" dirty="0" smtClean="0">
                <a:sym typeface="Wingdings"/>
              </a:rPr>
              <a:t>2) = √3√2</a:t>
            </a:r>
          </a:p>
          <a:p>
            <a:pPr marL="0" indent="0">
              <a:buNone/>
            </a:pPr>
            <a:endParaRPr lang="en-US" sz="4000" dirty="0"/>
          </a:p>
        </p:txBody>
      </p:sp>
    </p:spTree>
    <p:extLst>
      <p:ext uri="{BB962C8B-B14F-4D97-AF65-F5344CB8AC3E}">
        <p14:creationId xmlns:p14="http://schemas.microsoft.com/office/powerpoint/2010/main" val="3846388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 similar rule applies to the square root of a quotient (fraction), for the square root of a quotient can be written as a quotient of square roots.</a:t>
            </a:r>
          </a:p>
          <a:p>
            <a:pPr marL="0" indent="0">
              <a:buNone/>
            </a:pPr>
            <a:r>
              <a:rPr lang="en-US" sz="4000" dirty="0"/>
              <a:t>	</a:t>
            </a:r>
            <a:r>
              <a:rPr lang="en-US" sz="4000" dirty="0" smtClean="0"/>
              <a:t>	√(3/2) = √3/√2</a:t>
            </a:r>
            <a:endParaRPr lang="en-US" sz="4000" dirty="0"/>
          </a:p>
        </p:txBody>
      </p:sp>
    </p:spTree>
    <p:extLst>
      <p:ext uri="{BB962C8B-B14F-4D97-AF65-F5344CB8AC3E}">
        <p14:creationId xmlns:p14="http://schemas.microsoft.com/office/powerpoint/2010/main" val="3079914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7458"/>
            <a:ext cx="8229600" cy="5808706"/>
          </a:xfrm>
        </p:spPr>
        <p:txBody>
          <a:bodyPr>
            <a:normAutofit fontScale="92500" lnSpcReduction="20000"/>
          </a:bodyPr>
          <a:lstStyle/>
          <a:p>
            <a:pPr marL="0" indent="0">
              <a:buNone/>
            </a:pPr>
            <a:r>
              <a:rPr lang="en-US" sz="4000" dirty="0" smtClean="0"/>
              <a:t>It is customary to rationalize the denominators of expressions that have radicals in the denominator. In the expression we can rationalize the denominator by multiplying by √2 over √2. this fraction has a value of 1, and the multiplication changes the denominator from the irrational number √2 to the rational number 2. </a:t>
            </a:r>
          </a:p>
          <a:p>
            <a:pPr marL="0" indent="0">
              <a:buNone/>
            </a:pPr>
            <a:r>
              <a:rPr lang="en-US" sz="4000" dirty="0" smtClean="0"/>
              <a:t>  √(3/2) = (√3/√2) </a:t>
            </a:r>
            <a:r>
              <a:rPr lang="en-US" sz="4000" dirty="0" smtClean="0">
                <a:latin typeface="Wingdings"/>
                <a:ea typeface="Wingdings"/>
                <a:cs typeface="Wingdings"/>
                <a:sym typeface="Wingdings"/>
              </a:rPr>
              <a:t></a:t>
            </a:r>
            <a:r>
              <a:rPr lang="en-US" sz="4000" dirty="0">
                <a:sym typeface="Wingdings"/>
              </a:rPr>
              <a:t> </a:t>
            </a:r>
            <a:r>
              <a:rPr lang="en-US" sz="4000" dirty="0" smtClean="0">
                <a:sym typeface="Wingdings"/>
              </a:rPr>
              <a:t>(√2/√2) = √6/2</a:t>
            </a:r>
            <a:endParaRPr lang="en-US" sz="4000" dirty="0"/>
          </a:p>
        </p:txBody>
      </p:sp>
    </p:spTree>
    <p:extLst>
      <p:ext uri="{BB962C8B-B14F-4D97-AF65-F5344CB8AC3E}">
        <p14:creationId xmlns:p14="http://schemas.microsoft.com/office/powerpoint/2010/main" val="973270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Example:</a:t>
            </a:r>
          </a:p>
          <a:p>
            <a:pPr marL="0" indent="0">
              <a:buNone/>
            </a:pPr>
            <a:r>
              <a:rPr lang="en-US" sz="4000" dirty="0" smtClean="0"/>
              <a:t>Simplify</a:t>
            </a:r>
          </a:p>
          <a:p>
            <a:pPr marL="0" indent="0">
              <a:buNone/>
            </a:pPr>
            <a:r>
              <a:rPr lang="en-US" sz="4000" dirty="0"/>
              <a:t>	</a:t>
            </a:r>
            <a:r>
              <a:rPr lang="en-US" sz="4000" dirty="0" smtClean="0"/>
              <a:t>		√(3/7)</a:t>
            </a:r>
            <a:endParaRPr lang="en-US" sz="4000" dirty="0"/>
          </a:p>
        </p:txBody>
      </p:sp>
    </p:spTree>
    <p:extLst>
      <p:ext uri="{BB962C8B-B14F-4D97-AF65-F5344CB8AC3E}">
        <p14:creationId xmlns:p14="http://schemas.microsoft.com/office/powerpoint/2010/main" val="1077332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√21/7</a:t>
            </a:r>
            <a:endParaRPr lang="en-US" sz="4000" dirty="0"/>
          </a:p>
        </p:txBody>
      </p:sp>
    </p:spTree>
    <p:extLst>
      <p:ext uri="{BB962C8B-B14F-4D97-AF65-F5344CB8AC3E}">
        <p14:creationId xmlns:p14="http://schemas.microsoft.com/office/powerpoint/2010/main" val="2439967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Example:</a:t>
            </a:r>
          </a:p>
          <a:p>
            <a:pPr marL="0" indent="0">
              <a:buNone/>
            </a:pPr>
            <a:r>
              <a:rPr lang="en-US" sz="4000" dirty="0" smtClean="0"/>
              <a:t>Simplify</a:t>
            </a:r>
          </a:p>
          <a:p>
            <a:pPr marL="0" indent="0">
              <a:buNone/>
            </a:pPr>
            <a:r>
              <a:rPr lang="en-US" sz="4000" dirty="0"/>
              <a:t>	</a:t>
            </a:r>
            <a:r>
              <a:rPr lang="en-US" sz="4000" dirty="0" smtClean="0"/>
              <a:t>	   √(2/5) + √(5/2)</a:t>
            </a:r>
          </a:p>
        </p:txBody>
      </p:sp>
    </p:spTree>
    <p:extLst>
      <p:ext uri="{BB962C8B-B14F-4D97-AF65-F5344CB8AC3E}">
        <p14:creationId xmlns:p14="http://schemas.microsoft.com/office/powerpoint/2010/main" val="3556471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u="sng" dirty="0"/>
              <a:t> </a:t>
            </a:r>
            <a:r>
              <a:rPr lang="en-US" sz="4000" u="sng" dirty="0" smtClean="0"/>
              <a:t>7√10 </a:t>
            </a:r>
            <a:r>
              <a:rPr lang="en-US" sz="4000" dirty="0" smtClean="0"/>
              <a:t> </a:t>
            </a:r>
          </a:p>
          <a:p>
            <a:pPr marL="0" indent="0">
              <a:buNone/>
            </a:pPr>
            <a:r>
              <a:rPr lang="en-US" sz="4000" dirty="0"/>
              <a:t> </a:t>
            </a:r>
            <a:r>
              <a:rPr lang="en-US" sz="4000" dirty="0" smtClean="0"/>
              <a:t>  10</a:t>
            </a:r>
            <a:endParaRPr lang="en-US" sz="4000" dirty="0"/>
          </a:p>
        </p:txBody>
      </p:sp>
    </p:spTree>
    <p:extLst>
      <p:ext uri="{BB962C8B-B14F-4D97-AF65-F5344CB8AC3E}">
        <p14:creationId xmlns:p14="http://schemas.microsoft.com/office/powerpoint/2010/main" val="601471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Example:</a:t>
            </a:r>
          </a:p>
          <a:p>
            <a:pPr marL="0" indent="0">
              <a:buNone/>
            </a:pPr>
            <a:r>
              <a:rPr lang="en-US" sz="4000" dirty="0" smtClean="0"/>
              <a:t>Simplify</a:t>
            </a:r>
          </a:p>
          <a:p>
            <a:pPr marL="0" indent="0">
              <a:buNone/>
            </a:pPr>
            <a:r>
              <a:rPr lang="en-US" sz="4000" dirty="0"/>
              <a:t>	</a:t>
            </a:r>
            <a:r>
              <a:rPr lang="en-US" sz="4000" dirty="0" smtClean="0"/>
              <a:t>	2 √(2/7) – 5 √(7/2)</a:t>
            </a:r>
            <a:endParaRPr lang="en-US" sz="4000" dirty="0"/>
          </a:p>
        </p:txBody>
      </p:sp>
    </p:spTree>
    <p:extLst>
      <p:ext uri="{BB962C8B-B14F-4D97-AF65-F5344CB8AC3E}">
        <p14:creationId xmlns:p14="http://schemas.microsoft.com/office/powerpoint/2010/main" val="31894851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43</TotalTime>
  <Words>303</Words>
  <Application>Microsoft Macintosh PowerPoint</Application>
  <PresentationFormat>On-screen Show (4:3)</PresentationFormat>
  <Paragraphs>50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Executive</vt:lpstr>
      <vt:lpstr>Lesson 32: Quotient Theorem for Square Roots, Congruency, Congruent Triangles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32: Quotient Theorem for Square Roots, Congruency, Congruent Triangles</dc:title>
  <dc:creator>Haley</dc:creator>
  <cp:lastModifiedBy>Haley</cp:lastModifiedBy>
  <cp:revision>5</cp:revision>
  <dcterms:created xsi:type="dcterms:W3CDTF">2015-09-24T20:41:01Z</dcterms:created>
  <dcterms:modified xsi:type="dcterms:W3CDTF">2015-09-24T21:24:58Z</dcterms:modified>
</cp:coreProperties>
</file>