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0" d="100"/>
          <a:sy n="50" d="100"/>
        </p:scale>
        <p:origin x="-1544"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5D87913-7143-1242-8B0D-981130E46950}" type="datetimeFigureOut">
              <a:rPr lang="en-US" smtClean="0"/>
              <a:t>9/21/15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583980-8BF8-E044-833E-03887B4D3BC1}"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D87913-7143-1242-8B0D-981130E46950}" type="datetimeFigureOut">
              <a:rPr lang="en-US" smtClean="0"/>
              <a:t>9/21/15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583980-8BF8-E044-833E-03887B4D3BC1}"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D87913-7143-1242-8B0D-981130E46950}" type="datetimeFigureOut">
              <a:rPr lang="en-US" smtClean="0"/>
              <a:t>9/21/15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583980-8BF8-E044-833E-03887B4D3BC1}"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D87913-7143-1242-8B0D-981130E46950}" type="datetimeFigureOut">
              <a:rPr lang="en-US" smtClean="0"/>
              <a:t>9/21/15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583980-8BF8-E044-833E-03887B4D3BC1}"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D87913-7143-1242-8B0D-981130E46950}" type="datetimeFigureOut">
              <a:rPr lang="en-US" smtClean="0"/>
              <a:t>9/21/15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583980-8BF8-E044-833E-03887B4D3BC1}"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5D87913-7143-1242-8B0D-981130E46950}" type="datetimeFigureOut">
              <a:rPr lang="en-US" smtClean="0"/>
              <a:t>9/21/15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A583980-8BF8-E044-833E-03887B4D3BC1}"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5D87913-7143-1242-8B0D-981130E46950}" type="datetimeFigureOut">
              <a:rPr lang="en-US" smtClean="0"/>
              <a:t>9/21/15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A583980-8BF8-E044-833E-03887B4D3BC1}"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5D87913-7143-1242-8B0D-981130E46950}" type="datetimeFigureOut">
              <a:rPr lang="en-US" smtClean="0"/>
              <a:t>9/21/15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A583980-8BF8-E044-833E-03887B4D3BC1}"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D87913-7143-1242-8B0D-981130E46950}" type="datetimeFigureOut">
              <a:rPr lang="en-US" smtClean="0"/>
              <a:t>9/21/15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A583980-8BF8-E044-833E-03887B4D3BC1}"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D87913-7143-1242-8B0D-981130E46950}" type="datetimeFigureOut">
              <a:rPr lang="en-US" smtClean="0"/>
              <a:t>9/21/15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A583980-8BF8-E044-833E-03887B4D3BC1}" type="slidenum">
              <a:rPr lang="en-US" smtClean="0"/>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A5D87913-7143-1242-8B0D-981130E46950}" type="datetimeFigureOut">
              <a:rPr lang="en-US" smtClean="0"/>
              <a:t>9/21/15</a:t>
            </a:fld>
            <a:endParaRPr lang="en-US" dirty="0"/>
          </a:p>
        </p:txBody>
      </p:sp>
      <p:sp>
        <p:nvSpPr>
          <p:cNvPr id="9" name="Slide Number Placeholder 8"/>
          <p:cNvSpPr>
            <a:spLocks noGrp="1"/>
          </p:cNvSpPr>
          <p:nvPr>
            <p:ph type="sldNum" sz="quarter" idx="11"/>
          </p:nvPr>
        </p:nvSpPr>
        <p:spPr/>
        <p:txBody>
          <a:bodyPr/>
          <a:lstStyle/>
          <a:p>
            <a:fld id="{AA583980-8BF8-E044-833E-03887B4D3BC1}" type="slidenum">
              <a:rPr lang="en-US" smtClean="0"/>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AA583980-8BF8-E044-833E-03887B4D3BC1}" type="slidenum">
              <a:rPr lang="en-US" smtClean="0"/>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A5D87913-7143-1242-8B0D-981130E46950}" type="datetimeFigureOut">
              <a:rPr lang="en-US" smtClean="0"/>
              <a:t>9/21/15</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4495800"/>
          </a:xfrm>
        </p:spPr>
        <p:txBody>
          <a:bodyPr/>
          <a:lstStyle/>
          <a:p>
            <a:r>
              <a:rPr lang="en-US" dirty="0" smtClean="0"/>
              <a:t>Lesson 31:</a:t>
            </a:r>
            <a:br>
              <a:rPr lang="en-US" dirty="0" smtClean="0"/>
            </a:br>
            <a:r>
              <a:rPr lang="en-US" dirty="0" smtClean="0"/>
              <a:t>Negative Reciprocals, Perpendicular Lines, Remote Interior Angles</a:t>
            </a:r>
            <a:endParaRPr lang="en-US" dirty="0"/>
          </a:p>
        </p:txBody>
      </p:sp>
    </p:spTree>
    <p:extLst>
      <p:ext uri="{BB962C8B-B14F-4D97-AF65-F5344CB8AC3E}">
        <p14:creationId xmlns:p14="http://schemas.microsoft.com/office/powerpoint/2010/main" val="34887983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14300" indent="0">
              <a:buNone/>
            </a:pPr>
            <a:r>
              <a:rPr lang="en-US" sz="4000" dirty="0" smtClean="0"/>
              <a:t>Example:</a:t>
            </a:r>
          </a:p>
          <a:p>
            <a:pPr marL="114300" indent="0">
              <a:buNone/>
            </a:pPr>
            <a:r>
              <a:rPr lang="en-US" sz="4000" dirty="0" smtClean="0"/>
              <a:t>Prove that the measure of an external angle of a triangle equals the sum of the measures of the remote interior angles. </a:t>
            </a:r>
            <a:endParaRPr lang="en-US" sz="4000" dirty="0"/>
          </a:p>
        </p:txBody>
      </p:sp>
    </p:spTree>
    <p:extLst>
      <p:ext uri="{BB962C8B-B14F-4D97-AF65-F5344CB8AC3E}">
        <p14:creationId xmlns:p14="http://schemas.microsoft.com/office/powerpoint/2010/main" val="17767207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14300" indent="0">
              <a:buNone/>
            </a:pPr>
            <a:r>
              <a:rPr lang="en-US" sz="4000" dirty="0" smtClean="0"/>
              <a:t>Answer:</a:t>
            </a:r>
          </a:p>
          <a:p>
            <a:pPr marL="114300" indent="0">
              <a:buNone/>
            </a:pPr>
            <a:r>
              <a:rPr lang="en-US" sz="4000" dirty="0" smtClean="0"/>
              <a:t>A + B + C = 180</a:t>
            </a:r>
          </a:p>
          <a:p>
            <a:pPr marL="114300" indent="0">
              <a:buNone/>
            </a:pPr>
            <a:r>
              <a:rPr lang="en-US" sz="4000" dirty="0" smtClean="0"/>
              <a:t>C + E = 180</a:t>
            </a:r>
          </a:p>
          <a:p>
            <a:pPr marL="114300" indent="0">
              <a:buNone/>
            </a:pPr>
            <a:r>
              <a:rPr lang="en-US" sz="4000" dirty="0" smtClean="0"/>
              <a:t>A + B + C = C + E</a:t>
            </a:r>
          </a:p>
          <a:p>
            <a:pPr marL="114300" indent="0">
              <a:buNone/>
            </a:pPr>
            <a:r>
              <a:rPr lang="en-US" sz="4000" dirty="0" smtClean="0"/>
              <a:t>A + B = E</a:t>
            </a:r>
            <a:endParaRPr lang="en-US" sz="4000" dirty="0"/>
          </a:p>
        </p:txBody>
      </p:sp>
    </p:spTree>
    <p:extLst>
      <p:ext uri="{BB962C8B-B14F-4D97-AF65-F5344CB8AC3E}">
        <p14:creationId xmlns:p14="http://schemas.microsoft.com/office/powerpoint/2010/main" val="25912780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14300" indent="0">
              <a:buNone/>
            </a:pPr>
            <a:r>
              <a:rPr lang="en-US" sz="4000" dirty="0" smtClean="0"/>
              <a:t>HW: Lesson 31 #1-30</a:t>
            </a:r>
            <a:endParaRPr lang="en-US" sz="4000" dirty="0"/>
          </a:p>
        </p:txBody>
      </p:sp>
    </p:spTree>
    <p:extLst>
      <p:ext uri="{BB962C8B-B14F-4D97-AF65-F5344CB8AC3E}">
        <p14:creationId xmlns:p14="http://schemas.microsoft.com/office/powerpoint/2010/main" val="12014257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14300" indent="0">
              <a:buNone/>
            </a:pPr>
            <a:r>
              <a:rPr lang="en-US" sz="4000" dirty="0" smtClean="0"/>
              <a:t>We remember that the reciprocal of a number is the number in inverted form. </a:t>
            </a:r>
          </a:p>
          <a:p>
            <a:pPr marL="114300" indent="0">
              <a:buNone/>
            </a:pPr>
            <a:r>
              <a:rPr lang="en-US" sz="4000" dirty="0" smtClean="0"/>
              <a:t>Thus 2/5 is the reciprocal of 5/2, -1/4 is the reciprocal of -4. </a:t>
            </a:r>
            <a:endParaRPr lang="en-US" sz="4000" dirty="0"/>
          </a:p>
        </p:txBody>
      </p:sp>
    </p:spTree>
    <p:extLst>
      <p:ext uri="{BB962C8B-B14F-4D97-AF65-F5344CB8AC3E}">
        <p14:creationId xmlns:p14="http://schemas.microsoft.com/office/powerpoint/2010/main" val="273464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82600"/>
            <a:ext cx="7620000" cy="5918200"/>
          </a:xfrm>
        </p:spPr>
        <p:txBody>
          <a:bodyPr>
            <a:normAutofit fontScale="92500"/>
          </a:bodyPr>
          <a:lstStyle/>
          <a:p>
            <a:pPr marL="114300" indent="0">
              <a:buNone/>
            </a:pPr>
            <a:r>
              <a:rPr lang="en-US" sz="4000" dirty="0" smtClean="0"/>
              <a:t>We note that the sign of a number is the same as the sign of its reciprocal. This is not true for numbers that are negative reciprocals, because each of these numbers is the inverted form of the other and the signs of the numbers are different.</a:t>
            </a:r>
          </a:p>
          <a:p>
            <a:pPr marL="114300" indent="0">
              <a:buNone/>
            </a:pPr>
            <a:r>
              <a:rPr lang="en-US" sz="4000" dirty="0" smtClean="0"/>
              <a:t>Thus, -2/5 is the negative reciprocal of 5/2. 4 is the negative reciprocal of -1/4.</a:t>
            </a:r>
            <a:endParaRPr lang="en-US" sz="4000" dirty="0"/>
          </a:p>
        </p:txBody>
      </p:sp>
    </p:spTree>
    <p:extLst>
      <p:ext uri="{BB962C8B-B14F-4D97-AF65-F5344CB8AC3E}">
        <p14:creationId xmlns:p14="http://schemas.microsoft.com/office/powerpoint/2010/main" val="28685874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7620000" cy="5334000"/>
          </a:xfrm>
        </p:spPr>
        <p:txBody>
          <a:bodyPr>
            <a:normAutofit lnSpcReduction="10000"/>
          </a:bodyPr>
          <a:lstStyle/>
          <a:p>
            <a:pPr marL="114300" indent="0">
              <a:buNone/>
            </a:pPr>
            <a:r>
              <a:rPr lang="en-US" sz="4000" dirty="0" smtClean="0"/>
              <a:t>We recall that parallel lines have equal slopes and different y-intercepts. </a:t>
            </a:r>
            <a:endParaRPr lang="en-US" sz="4000" dirty="0"/>
          </a:p>
          <a:p>
            <a:pPr marL="114300" indent="0">
              <a:buNone/>
            </a:pPr>
            <a:r>
              <a:rPr lang="en-US" sz="4000" dirty="0" smtClean="0"/>
              <a:t>		     y = -1/2x + 2</a:t>
            </a:r>
          </a:p>
          <a:p>
            <a:pPr marL="114300" indent="0">
              <a:buNone/>
            </a:pPr>
            <a:r>
              <a:rPr lang="en-US" sz="4000" dirty="0"/>
              <a:t>	</a:t>
            </a:r>
            <a:r>
              <a:rPr lang="en-US" sz="4000" dirty="0" smtClean="0"/>
              <a:t>	     y = -1/2x – 3 </a:t>
            </a:r>
          </a:p>
          <a:p>
            <a:pPr marL="114300" indent="0">
              <a:buNone/>
            </a:pPr>
            <a:r>
              <a:rPr lang="en-US" sz="4000" dirty="0" smtClean="0"/>
              <a:t>These lines are parallel because the coefficient of the x term in both of the equations is the same. </a:t>
            </a:r>
            <a:endParaRPr lang="en-US" sz="4000" dirty="0"/>
          </a:p>
        </p:txBody>
      </p:sp>
    </p:spTree>
    <p:extLst>
      <p:ext uri="{BB962C8B-B14F-4D97-AF65-F5344CB8AC3E}">
        <p14:creationId xmlns:p14="http://schemas.microsoft.com/office/powerpoint/2010/main" val="8853108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6400"/>
            <a:ext cx="7620000" cy="5994400"/>
          </a:xfrm>
        </p:spPr>
        <p:txBody>
          <a:bodyPr>
            <a:normAutofit/>
          </a:bodyPr>
          <a:lstStyle/>
          <a:p>
            <a:pPr marL="114300" indent="0">
              <a:buNone/>
            </a:pPr>
            <a:r>
              <a:rPr lang="en-US" sz="4000" dirty="0" smtClean="0"/>
              <a:t>The slopes of lines that are perpendicular are negative reciprocals of each other. </a:t>
            </a:r>
            <a:endParaRPr lang="en-US" sz="4000" dirty="0"/>
          </a:p>
        </p:txBody>
      </p:sp>
      <p:pic>
        <p:nvPicPr>
          <p:cNvPr id="4" name="Picture 3"/>
          <p:cNvPicPr>
            <a:picLocks noChangeAspect="1"/>
          </p:cNvPicPr>
          <p:nvPr/>
        </p:nvPicPr>
        <p:blipFill>
          <a:blip r:embed="rId2"/>
          <a:stretch>
            <a:fillRect/>
          </a:stretch>
        </p:blipFill>
        <p:spPr>
          <a:xfrm>
            <a:off x="1930400" y="2630087"/>
            <a:ext cx="4800600" cy="3770713"/>
          </a:xfrm>
          <a:prstGeom prst="rect">
            <a:avLst/>
          </a:prstGeom>
        </p:spPr>
      </p:pic>
    </p:spTree>
    <p:extLst>
      <p:ext uri="{BB962C8B-B14F-4D97-AF65-F5344CB8AC3E}">
        <p14:creationId xmlns:p14="http://schemas.microsoft.com/office/powerpoint/2010/main" val="16372681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14300" indent="0">
              <a:buNone/>
            </a:pPr>
            <a:r>
              <a:rPr lang="en-US" sz="4000" dirty="0" smtClean="0"/>
              <a:t>Example: </a:t>
            </a:r>
          </a:p>
          <a:p>
            <a:pPr marL="114300" indent="0">
              <a:buNone/>
            </a:pPr>
            <a:r>
              <a:rPr lang="en-US" sz="4000" dirty="0" smtClean="0"/>
              <a:t>Write the equation of the line that is perpendicular to y = 2/5x – 3 and passes through the point (3, 2).  </a:t>
            </a:r>
            <a:endParaRPr lang="en-US" sz="4000" dirty="0"/>
          </a:p>
        </p:txBody>
      </p:sp>
    </p:spTree>
    <p:extLst>
      <p:ext uri="{BB962C8B-B14F-4D97-AF65-F5344CB8AC3E}">
        <p14:creationId xmlns:p14="http://schemas.microsoft.com/office/powerpoint/2010/main" val="24386574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14300" indent="0">
              <a:buNone/>
            </a:pPr>
            <a:r>
              <a:rPr lang="en-US" sz="4000" dirty="0" smtClean="0"/>
              <a:t>Answer:</a:t>
            </a:r>
          </a:p>
          <a:p>
            <a:pPr marL="114300" indent="0">
              <a:buNone/>
            </a:pPr>
            <a:r>
              <a:rPr lang="en-US" sz="4000" dirty="0" smtClean="0"/>
              <a:t>y = -5/2x + 19/2</a:t>
            </a:r>
            <a:endParaRPr lang="en-US" sz="4000" dirty="0"/>
          </a:p>
        </p:txBody>
      </p:sp>
    </p:spTree>
    <p:extLst>
      <p:ext uri="{BB962C8B-B14F-4D97-AF65-F5344CB8AC3E}">
        <p14:creationId xmlns:p14="http://schemas.microsoft.com/office/powerpoint/2010/main" val="20442900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7620000" cy="5715000"/>
          </a:xfrm>
        </p:spPr>
        <p:txBody>
          <a:bodyPr>
            <a:normAutofit/>
          </a:bodyPr>
          <a:lstStyle/>
          <a:p>
            <a:pPr marL="114300" indent="0">
              <a:buNone/>
            </a:pPr>
            <a:r>
              <a:rPr lang="en-US" sz="4000" dirty="0" smtClean="0"/>
              <a:t>A polygon has one interior angle at each vertex. A polygon has two exterior angles at each vertex. An exterior angle is formed by extending one side of the polygon. </a:t>
            </a:r>
            <a:endParaRPr lang="en-US" sz="4000" dirty="0"/>
          </a:p>
        </p:txBody>
      </p:sp>
      <p:sp>
        <p:nvSpPr>
          <p:cNvPr id="4" name="Isosceles Triangle 3"/>
          <p:cNvSpPr/>
          <p:nvPr/>
        </p:nvSpPr>
        <p:spPr>
          <a:xfrm rot="19487420">
            <a:off x="2260599" y="4308817"/>
            <a:ext cx="2133600" cy="1625600"/>
          </a:xfrm>
          <a:prstGeom prst="triangle">
            <a:avLst/>
          </a:prstGeom>
          <a:solidFill>
            <a:schemeClr val="bg1"/>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6" name="Straight Arrow Connector 5"/>
          <p:cNvCxnSpPr/>
          <p:nvPr/>
        </p:nvCxnSpPr>
        <p:spPr>
          <a:xfrm>
            <a:off x="4667662" y="5219700"/>
            <a:ext cx="1707738" cy="635000"/>
          </a:xfrm>
          <a:prstGeom prst="straightConnector1">
            <a:avLst/>
          </a:prstGeom>
          <a:ln>
            <a:solidFill>
              <a:srgbClr val="000000"/>
            </a:solidFill>
            <a:prstDash val="dash"/>
            <a:tailEnd type="arrow"/>
          </a:ln>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flipV="1">
            <a:off x="4667662" y="4140200"/>
            <a:ext cx="1555338" cy="1079500"/>
          </a:xfrm>
          <a:prstGeom prst="straightConnector1">
            <a:avLst/>
          </a:prstGeom>
          <a:ln>
            <a:solidFill>
              <a:srgbClr val="000000"/>
            </a:solidFill>
            <a:prstDash val="dash"/>
            <a:tailEnd type="arrow"/>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2946400" y="5623867"/>
            <a:ext cx="364202" cy="461665"/>
          </a:xfrm>
          <a:prstGeom prst="rect">
            <a:avLst/>
          </a:prstGeom>
          <a:noFill/>
        </p:spPr>
        <p:txBody>
          <a:bodyPr wrap="none" rtlCol="0">
            <a:spAutoFit/>
          </a:bodyPr>
          <a:lstStyle/>
          <a:p>
            <a:r>
              <a:rPr lang="en-US" sz="2400" dirty="0"/>
              <a:t>A</a:t>
            </a:r>
          </a:p>
        </p:txBody>
      </p:sp>
      <p:sp>
        <p:nvSpPr>
          <p:cNvPr id="13" name="TextBox 12"/>
          <p:cNvSpPr txBox="1"/>
          <p:nvPr/>
        </p:nvSpPr>
        <p:spPr>
          <a:xfrm>
            <a:off x="2946400" y="4572000"/>
            <a:ext cx="1893968" cy="1200328"/>
          </a:xfrm>
          <a:prstGeom prst="rect">
            <a:avLst/>
          </a:prstGeom>
          <a:noFill/>
        </p:spPr>
        <p:txBody>
          <a:bodyPr wrap="none" rtlCol="0">
            <a:spAutoFit/>
          </a:bodyPr>
          <a:lstStyle/>
          <a:p>
            <a:r>
              <a:rPr lang="en-US" sz="2400" dirty="0" smtClean="0"/>
              <a:t>B                    E</a:t>
            </a:r>
          </a:p>
          <a:p>
            <a:r>
              <a:rPr lang="en-US" sz="2400" dirty="0"/>
              <a:t> </a:t>
            </a:r>
            <a:r>
              <a:rPr lang="en-US" sz="2400" dirty="0" smtClean="0"/>
              <a:t>             C</a:t>
            </a:r>
          </a:p>
          <a:p>
            <a:r>
              <a:rPr lang="en-US" sz="2400" dirty="0"/>
              <a:t> </a:t>
            </a:r>
            <a:r>
              <a:rPr lang="en-US" sz="2400" dirty="0" smtClean="0"/>
              <a:t>                     E</a:t>
            </a:r>
            <a:endParaRPr lang="en-US" sz="2400" dirty="0"/>
          </a:p>
        </p:txBody>
      </p:sp>
    </p:spTree>
    <p:extLst>
      <p:ext uri="{BB962C8B-B14F-4D97-AF65-F5344CB8AC3E}">
        <p14:creationId xmlns:p14="http://schemas.microsoft.com/office/powerpoint/2010/main" val="25709004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65200"/>
            <a:ext cx="7620000" cy="5435600"/>
          </a:xfrm>
        </p:spPr>
        <p:txBody>
          <a:bodyPr>
            <a:normAutofit lnSpcReduction="10000"/>
          </a:bodyPr>
          <a:lstStyle/>
          <a:p>
            <a:pPr marL="114300" indent="0">
              <a:buNone/>
            </a:pPr>
            <a:r>
              <a:rPr lang="en-US" sz="4000" dirty="0" smtClean="0"/>
              <a:t>The exterior angles are equal angles because they are vertical angles. We can prove that the measure of each of these exterior angles equals A + B. Because A and B are on the other side of the triangle from the angle labeled E, these interior angles are called remote interior angles. </a:t>
            </a:r>
            <a:endParaRPr lang="en-US" sz="4000" dirty="0"/>
          </a:p>
        </p:txBody>
      </p:sp>
    </p:spTree>
    <p:extLst>
      <p:ext uri="{BB962C8B-B14F-4D97-AF65-F5344CB8AC3E}">
        <p14:creationId xmlns:p14="http://schemas.microsoft.com/office/powerpoint/2010/main" val="20290305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15</TotalTime>
  <Words>344</Words>
  <Application>Microsoft Macintosh PowerPoint</Application>
  <PresentationFormat>On-screen Show (4:3)</PresentationFormat>
  <Paragraphs>28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Adjacency</vt:lpstr>
      <vt:lpstr>Lesson 31: Negative Reciprocals, Perpendicular Lines, Remote Interior Angles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31: Negative Reciprocals, Perpendicular Lines, Remote Interior Angles</dc:title>
  <dc:creator>Haley</dc:creator>
  <cp:lastModifiedBy>Haley</cp:lastModifiedBy>
  <cp:revision>2</cp:revision>
  <dcterms:created xsi:type="dcterms:W3CDTF">2015-09-21T18:33:57Z</dcterms:created>
  <dcterms:modified xsi:type="dcterms:W3CDTF">2015-09-21T18:49:24Z</dcterms:modified>
</cp:coreProperties>
</file>