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7" d="100"/>
          <a:sy n="67" d="100"/>
        </p:scale>
        <p:origin x="-102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2DF66AD8-BC4A-4004-9882-414398D930CA}" type="datetimeFigureOut">
              <a:rPr lang="en-US" smtClean="0"/>
              <a:t>10/1/14</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tabLst/>
              <a:defRPr sz="1800"/>
            </a:lvl6pPr>
            <a:lvl7pPr marL="2290763" indent="-344488">
              <a:tabLst/>
              <a:defRPr sz="1800"/>
            </a:lvl7pPr>
            <a:lvl8pPr marL="2290763" indent="-344488">
              <a:tabLst/>
              <a:defRPr sz="1800"/>
            </a:lvl8pPr>
            <a:lvl9pPr marL="2290763" indent="-344488">
              <a:tabLst/>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2DF66AD8-BC4A-4004-9882-414398D930CA}" type="datetimeFigureOut">
              <a:rPr lang="en-US" smtClean="0"/>
              <a:t>10/1/14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66AD8-BC4A-4004-9882-414398D930CA}" type="datetimeFigureOut">
              <a:rPr lang="en-US" smtClean="0"/>
              <a:t>10/1/14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14398" y="2866030"/>
            <a:ext cx="3563938"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spcBef>
                <a:spcPts val="60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Drag picture to placeholder or click icon to add</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2DF66AD8-BC4A-4004-9882-414398D930CA}" type="datetimeFigureOut">
              <a:rPr lang="en-US" smtClean="0"/>
              <a:t>10/1/14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dirty="0"/>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2DF66AD8-BC4A-4004-9882-414398D930CA}" type="datetimeFigureOut">
              <a:rPr lang="en-US" smtClean="0"/>
              <a:t>10/1/14</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ts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F66AD8-BC4A-4004-9882-414398D930CA}" type="datetimeFigureOut">
              <a:rPr lang="en-US" smtClean="0"/>
              <a:t>10/1/14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9D2C864-9362-43C7-A136-D9C41D93A96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marL="2290763" indent="-344488">
              <a:defRPr sz="1800"/>
            </a:lvl6pPr>
            <a:lvl7pPr marL="2290763" indent="-344488">
              <a:defRPr sz="1800"/>
            </a:lvl7pPr>
            <a:lvl8pPr marL="2290763" indent="-344488">
              <a:defRPr sz="1800"/>
            </a:lvl8pPr>
            <a:lvl9pPr marL="229076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marL="2290763" indent="-344488">
              <a:defRPr sz="1600"/>
            </a:lvl6pPr>
            <a:lvl7pPr marL="2290763" indent="-344488">
              <a:defRPr sz="1600"/>
            </a:lvl7pPr>
            <a:lvl8pPr marL="2290763" indent="-344488">
              <a:defRPr sz="1600"/>
            </a:lvl8pPr>
            <a:lvl9pPr marL="229076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2DF66AD8-BC4A-4004-9882-414398D930CA}" type="datetimeFigureOut">
              <a:rPr lang="en-US" smtClean="0"/>
              <a:t>10/1/14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9D2C864-9362-43C7-A136-D9C41D93A96D}" type="slidenum">
              <a:rPr lang="en-US" smtClean="0"/>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2DF66AD8-BC4A-4004-9882-414398D930CA}" type="datetimeFigureOut">
              <a:rPr lang="en-US" smtClean="0"/>
              <a:t>10/1/14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9D2C864-9362-43C7-A136-D9C41D93A96D}" type="slidenum">
              <a:rPr lang="en-US" smtClean="0"/>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2DF66AD8-BC4A-4004-9882-414398D930CA}" type="datetimeFigureOut">
              <a:rPr lang="en-US" smtClean="0"/>
              <a:t>10/1/14</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B9D2C864-9362-43C7-A136-D9C41D93A96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29076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6pPr>
      <a:lvl7pPr marL="2625725" indent="-344488" algn="l" defTabSz="914400" rtl="0" eaLnBrk="1" latinLnBrk="0" hangingPunct="1">
        <a:spcBef>
          <a:spcPct val="20000"/>
        </a:spcBef>
        <a:buSzPct val="90000"/>
        <a:buFontTx/>
        <a:buBlip>
          <a:blip r:embed="rId24"/>
        </a:buBlip>
        <a:defRPr lang="en-US" sz="1800" kern="1200" dirty="0" smtClean="0">
          <a:solidFill>
            <a:schemeClr val="tx1"/>
          </a:solidFill>
          <a:latin typeface="+mn-lt"/>
          <a:ea typeface="+mn-ea"/>
          <a:cs typeface="+mn-cs"/>
        </a:defRPr>
      </a:lvl7pPr>
      <a:lvl8pPr marL="2970213" indent="-344488" algn="l" defTabSz="914400" rtl="0" eaLnBrk="1" latinLnBrk="0" hangingPunct="1">
        <a:spcBef>
          <a:spcPct val="20000"/>
        </a:spcBef>
        <a:buSzPct val="90000"/>
        <a:buFontTx/>
        <a:buBlip>
          <a:blip r:embed="rId22"/>
        </a:buBlip>
        <a:defRPr lang="en-US" sz="1800" kern="1200" dirty="0" smtClean="0">
          <a:solidFill>
            <a:schemeClr val="tx1"/>
          </a:solidFill>
          <a:latin typeface="+mn-lt"/>
          <a:ea typeface="+mn-ea"/>
          <a:cs typeface="+mn-cs"/>
        </a:defRPr>
      </a:lvl8pPr>
      <a:lvl9pPr marL="3313113" indent="-344488" algn="l" defTabSz="914400" rtl="0" eaLnBrk="1" latinLnBrk="0" hangingPunct="1">
        <a:spcBef>
          <a:spcPct val="20000"/>
        </a:spcBef>
        <a:buSzPct val="90000"/>
        <a:buFontTx/>
        <a:buBlip>
          <a:blip r:embed="rId23"/>
        </a:buBlip>
        <a:defRPr lang="en-US" sz="1800" kern="1200" dirty="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Bell Work:</a:t>
            </a:r>
          </a:p>
          <a:p>
            <a:pPr marL="0" indent="0">
              <a:buNone/>
            </a:pPr>
            <a:r>
              <a:rPr lang="en-US" sz="4000" dirty="0" smtClean="0"/>
              <a:t>Write the expression as a power of 10.</a:t>
            </a:r>
          </a:p>
          <a:p>
            <a:pPr marL="0" indent="0">
              <a:buNone/>
            </a:pPr>
            <a:r>
              <a:rPr lang="en-US" sz="4000" dirty="0"/>
              <a:t>	</a:t>
            </a:r>
            <a:r>
              <a:rPr lang="en-US" sz="4000" dirty="0" smtClean="0"/>
              <a:t>	       10 x 10</a:t>
            </a:r>
            <a:endParaRPr lang="en-US" sz="4000" dirty="0"/>
          </a:p>
        </p:txBody>
      </p:sp>
      <p:sp>
        <p:nvSpPr>
          <p:cNvPr id="4" name="TextBox 3"/>
          <p:cNvSpPr txBox="1"/>
          <p:nvPr/>
        </p:nvSpPr>
        <p:spPr>
          <a:xfrm>
            <a:off x="4132452" y="4038021"/>
            <a:ext cx="300082" cy="369332"/>
          </a:xfrm>
          <a:prstGeom prst="rect">
            <a:avLst/>
          </a:prstGeom>
          <a:noFill/>
        </p:spPr>
        <p:txBody>
          <a:bodyPr wrap="none" rtlCol="0">
            <a:spAutoFit/>
          </a:bodyPr>
          <a:lstStyle/>
          <a:p>
            <a:r>
              <a:rPr lang="en-US" dirty="0" smtClean="0"/>
              <a:t>6</a:t>
            </a:r>
            <a:endParaRPr lang="en-US" dirty="0"/>
          </a:p>
        </p:txBody>
      </p:sp>
      <p:sp>
        <p:nvSpPr>
          <p:cNvPr id="5" name="TextBox 4"/>
          <p:cNvSpPr txBox="1"/>
          <p:nvPr/>
        </p:nvSpPr>
        <p:spPr>
          <a:xfrm>
            <a:off x="5061308" y="4038021"/>
            <a:ext cx="300082" cy="369332"/>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171021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9.3 x 10</a:t>
            </a:r>
            <a:endParaRPr lang="en-US" sz="4000" dirty="0"/>
          </a:p>
        </p:txBody>
      </p:sp>
      <p:sp>
        <p:nvSpPr>
          <p:cNvPr id="4" name="TextBox 3"/>
          <p:cNvSpPr txBox="1"/>
          <p:nvPr/>
        </p:nvSpPr>
        <p:spPr>
          <a:xfrm>
            <a:off x="2502220" y="2521394"/>
            <a:ext cx="300082" cy="369332"/>
          </a:xfrm>
          <a:prstGeom prst="rect">
            <a:avLst/>
          </a:prstGeom>
          <a:noFill/>
        </p:spPr>
        <p:txBody>
          <a:bodyPr wrap="none" rtlCol="0">
            <a:spAutoFit/>
          </a:bodyPr>
          <a:lstStyle/>
          <a:p>
            <a:r>
              <a:rPr lang="en-US" dirty="0" smtClean="0"/>
              <a:t>7</a:t>
            </a:r>
            <a:endParaRPr lang="en-US" dirty="0"/>
          </a:p>
        </p:txBody>
      </p:sp>
    </p:spTree>
    <p:extLst>
      <p:ext uri="{BB962C8B-B14F-4D97-AF65-F5344CB8AC3E}">
        <p14:creationId xmlns:p14="http://schemas.microsoft.com/office/powerpoint/2010/main" val="928267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42234"/>
            <a:ext cx="7313613" cy="4056062"/>
          </a:xfrm>
        </p:spPr>
        <p:txBody>
          <a:bodyPr>
            <a:normAutofit/>
          </a:bodyPr>
          <a:lstStyle/>
          <a:p>
            <a:pPr marL="0" indent="0">
              <a:buNone/>
            </a:pPr>
            <a:r>
              <a:rPr lang="en-US" sz="4000" dirty="0" smtClean="0"/>
              <a:t>Example:</a:t>
            </a:r>
          </a:p>
          <a:p>
            <a:pPr marL="0" indent="0">
              <a:buNone/>
            </a:pPr>
            <a:r>
              <a:rPr lang="en-US" sz="4000" dirty="0" smtClean="0"/>
              <a:t>When </a:t>
            </a:r>
            <a:r>
              <a:rPr lang="en-US" sz="4000" dirty="0" smtClean="0"/>
              <a:t>Brigita</a:t>
            </a:r>
            <a:r>
              <a:rPr lang="en-US" sz="4000" dirty="0" smtClean="0"/>
              <a:t> finished the 1500 meter run she announced that she had run “one point five times ten to the sixth millimeters.” Write that number in scientific notation.</a:t>
            </a:r>
            <a:endParaRPr lang="en-US" sz="4000" dirty="0"/>
          </a:p>
        </p:txBody>
      </p:sp>
    </p:spTree>
    <p:extLst>
      <p:ext uri="{BB962C8B-B14F-4D97-AF65-F5344CB8AC3E}">
        <p14:creationId xmlns:p14="http://schemas.microsoft.com/office/powerpoint/2010/main" val="178129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1.5 x 10</a:t>
            </a:r>
            <a:endParaRPr lang="en-US" sz="4000" dirty="0"/>
          </a:p>
        </p:txBody>
      </p:sp>
      <p:sp>
        <p:nvSpPr>
          <p:cNvPr id="4" name="TextBox 3"/>
          <p:cNvSpPr txBox="1"/>
          <p:nvPr/>
        </p:nvSpPr>
        <p:spPr>
          <a:xfrm>
            <a:off x="2464307" y="2521393"/>
            <a:ext cx="300082" cy="369332"/>
          </a:xfrm>
          <a:prstGeom prst="rect">
            <a:avLst/>
          </a:prstGeom>
          <a:noFill/>
        </p:spPr>
        <p:txBody>
          <a:bodyPr wrap="none" rtlCol="0">
            <a:spAutoFit/>
          </a:bodyPr>
          <a:lstStyle/>
          <a:p>
            <a:r>
              <a:rPr lang="en-US" dirty="0" smtClean="0"/>
              <a:t>6</a:t>
            </a:r>
            <a:endParaRPr lang="en-US" dirty="0"/>
          </a:p>
        </p:txBody>
      </p:sp>
    </p:spTree>
    <p:extLst>
      <p:ext uri="{BB962C8B-B14F-4D97-AF65-F5344CB8AC3E}">
        <p14:creationId xmlns:p14="http://schemas.microsoft.com/office/powerpoint/2010/main" val="3243352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Write that number in standard form.</a:t>
            </a:r>
            <a:endParaRPr lang="en-US" sz="4000" dirty="0"/>
          </a:p>
        </p:txBody>
      </p:sp>
    </p:spTree>
    <p:extLst>
      <p:ext uri="{BB962C8B-B14F-4D97-AF65-F5344CB8AC3E}">
        <p14:creationId xmlns:p14="http://schemas.microsoft.com/office/powerpoint/2010/main" val="4240239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Brigita</a:t>
            </a:r>
            <a:r>
              <a:rPr lang="en-US" sz="4000" dirty="0" smtClean="0"/>
              <a:t> ran 1,500,000 mm.</a:t>
            </a:r>
            <a:endParaRPr lang="en-US" sz="4000" dirty="0"/>
          </a:p>
        </p:txBody>
      </p:sp>
    </p:spTree>
    <p:extLst>
      <p:ext uri="{BB962C8B-B14F-4D97-AF65-F5344CB8AC3E}">
        <p14:creationId xmlns:p14="http://schemas.microsoft.com/office/powerpoint/2010/main" val="1752328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Scientific calculators will display the results of an operation in scientific notation if the number would otherwise exceed the display capabilities of the calculator. </a:t>
            </a:r>
            <a:endParaRPr lang="en-US" sz="4000" dirty="0"/>
          </a:p>
        </p:txBody>
      </p:sp>
    </p:spTree>
    <p:extLst>
      <p:ext uri="{BB962C8B-B14F-4D97-AF65-F5344CB8AC3E}">
        <p14:creationId xmlns:p14="http://schemas.microsoft.com/office/powerpoint/2010/main" val="33127048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758314"/>
            <a:ext cx="7313613" cy="5032886"/>
          </a:xfrm>
        </p:spPr>
        <p:txBody>
          <a:bodyPr>
            <a:normAutofit fontScale="92500"/>
          </a:bodyPr>
          <a:lstStyle/>
          <a:p>
            <a:pPr marL="0" indent="0">
              <a:buNone/>
            </a:pPr>
            <a:r>
              <a:rPr lang="en-US" sz="4000" dirty="0" smtClean="0"/>
              <a:t>For example, to multiply one million by one million, we would receive the answer of one trillion which contains more digits than can be displayed by most calculators. Instead of displaying one trillion in standard form, the calculator displays one trillion in some modified form of scientific notation. </a:t>
            </a:r>
            <a:endParaRPr lang="en-US" sz="4000" dirty="0"/>
          </a:p>
        </p:txBody>
      </p:sp>
    </p:spTree>
    <p:extLst>
      <p:ext uri="{BB962C8B-B14F-4D97-AF65-F5344CB8AC3E}">
        <p14:creationId xmlns:p14="http://schemas.microsoft.com/office/powerpoint/2010/main" val="41788368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On a calculator multiply the speed of light (300,000,000 m/sec) times the approximate number of seconds in a year (31,500,000) to find a light year in meters.</a:t>
            </a:r>
            <a:endParaRPr lang="en-US" sz="4000" dirty="0"/>
          </a:p>
        </p:txBody>
      </p:sp>
    </p:spTree>
    <p:extLst>
      <p:ext uri="{BB962C8B-B14F-4D97-AF65-F5344CB8AC3E}">
        <p14:creationId xmlns:p14="http://schemas.microsoft.com/office/powerpoint/2010/main" val="1476766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9.45 x 10 meters </a:t>
            </a:r>
            <a:endParaRPr lang="en-US" sz="4000" dirty="0"/>
          </a:p>
        </p:txBody>
      </p:sp>
      <p:sp>
        <p:nvSpPr>
          <p:cNvPr id="4" name="TextBox 3"/>
          <p:cNvSpPr txBox="1"/>
          <p:nvPr/>
        </p:nvSpPr>
        <p:spPr>
          <a:xfrm>
            <a:off x="2748651" y="2559309"/>
            <a:ext cx="411328" cy="369332"/>
          </a:xfrm>
          <a:prstGeom prst="rect">
            <a:avLst/>
          </a:prstGeom>
          <a:noFill/>
        </p:spPr>
        <p:txBody>
          <a:bodyPr wrap="none" rtlCol="0">
            <a:spAutoFit/>
          </a:bodyPr>
          <a:lstStyle/>
          <a:p>
            <a:r>
              <a:rPr lang="en-US" dirty="0" smtClean="0"/>
              <a:t>15</a:t>
            </a:r>
            <a:endParaRPr lang="en-US" dirty="0"/>
          </a:p>
        </p:txBody>
      </p:sp>
    </p:spTree>
    <p:extLst>
      <p:ext uri="{BB962C8B-B14F-4D97-AF65-F5344CB8AC3E}">
        <p14:creationId xmlns:p14="http://schemas.microsoft.com/office/powerpoint/2010/main" val="3413331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HW: Lesson 28 #1-30</a:t>
            </a:r>
          </a:p>
          <a:p>
            <a:pPr marL="0" indent="0">
              <a:buNone/>
            </a:pPr>
            <a:r>
              <a:rPr lang="en-US" sz="4000" dirty="0" smtClean="0"/>
              <a:t>Due Next Time</a:t>
            </a:r>
            <a:endParaRPr lang="en-US" sz="4000" dirty="0"/>
          </a:p>
        </p:txBody>
      </p:sp>
    </p:spTree>
    <p:extLst>
      <p:ext uri="{BB962C8B-B14F-4D97-AF65-F5344CB8AC3E}">
        <p14:creationId xmlns:p14="http://schemas.microsoft.com/office/powerpoint/2010/main" val="664901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Answer:</a:t>
            </a:r>
          </a:p>
          <a:p>
            <a:pPr marL="0" indent="0">
              <a:buNone/>
            </a:pPr>
            <a:r>
              <a:rPr lang="en-US" sz="4000" dirty="0" smtClean="0"/>
              <a:t>10 </a:t>
            </a:r>
            <a:endParaRPr lang="en-US" sz="4000" dirty="0"/>
          </a:p>
        </p:txBody>
      </p:sp>
      <p:sp>
        <p:nvSpPr>
          <p:cNvPr id="4" name="TextBox 3"/>
          <p:cNvSpPr txBox="1"/>
          <p:nvPr/>
        </p:nvSpPr>
        <p:spPr>
          <a:xfrm>
            <a:off x="1402760" y="2521394"/>
            <a:ext cx="300082" cy="369332"/>
          </a:xfrm>
          <a:prstGeom prst="rect">
            <a:avLst/>
          </a:prstGeom>
          <a:noFill/>
        </p:spPr>
        <p:txBody>
          <a:bodyPr wrap="none" rtlCol="0">
            <a:spAutoFit/>
          </a:bodyPr>
          <a:lstStyle/>
          <a:p>
            <a:r>
              <a:rPr lang="en-US" dirty="0" smtClean="0"/>
              <a:t>9</a:t>
            </a:r>
            <a:endParaRPr lang="en-US" dirty="0"/>
          </a:p>
        </p:txBody>
      </p:sp>
    </p:spTree>
    <p:extLst>
      <p:ext uri="{BB962C8B-B14F-4D97-AF65-F5344CB8AC3E}">
        <p14:creationId xmlns:p14="http://schemas.microsoft.com/office/powerpoint/2010/main" val="3400235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28:</a:t>
            </a:r>
            <a:br>
              <a:rPr lang="en-US" dirty="0" smtClean="0"/>
            </a:br>
            <a:r>
              <a:rPr lang="en-US" dirty="0" smtClean="0"/>
              <a:t>Scientific Notation for Large Numbers</a:t>
            </a:r>
            <a:endParaRPr lang="en-US" dirty="0"/>
          </a:p>
        </p:txBody>
      </p:sp>
    </p:spTree>
    <p:extLst>
      <p:ext uri="{BB962C8B-B14F-4D97-AF65-F5344CB8AC3E}">
        <p14:creationId xmlns:p14="http://schemas.microsoft.com/office/powerpoint/2010/main" val="62783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Scientific Notation*: a method of writing a number as a decimal number times a power of 10.</a:t>
            </a:r>
            <a:endParaRPr lang="en-US" sz="4000" dirty="0"/>
          </a:p>
        </p:txBody>
      </p:sp>
    </p:spTree>
    <p:extLst>
      <p:ext uri="{BB962C8B-B14F-4D97-AF65-F5344CB8AC3E}">
        <p14:creationId xmlns:p14="http://schemas.microsoft.com/office/powerpoint/2010/main" val="3535926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Scientific notation is a useful way to express and manipulate very larger or very small numbers that take many places to express in standard form. </a:t>
            </a:r>
            <a:endParaRPr lang="en-US" sz="4000" dirty="0"/>
          </a:p>
        </p:txBody>
      </p:sp>
    </p:spTree>
    <p:extLst>
      <p:ext uri="{BB962C8B-B14F-4D97-AF65-F5344CB8AC3E}">
        <p14:creationId xmlns:p14="http://schemas.microsoft.com/office/powerpoint/2010/main" val="711421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5388" y="606651"/>
            <a:ext cx="8511336" cy="5184549"/>
          </a:xfrm>
        </p:spPr>
        <p:txBody>
          <a:bodyPr>
            <a:normAutofit/>
          </a:bodyPr>
          <a:lstStyle/>
          <a:p>
            <a:pPr marL="0" indent="0">
              <a:buNone/>
            </a:pPr>
            <a:r>
              <a:rPr lang="en-US" sz="4000" dirty="0"/>
              <a:t>For example, the speed of light is </a:t>
            </a:r>
            <a:r>
              <a:rPr lang="en-US" sz="4000" dirty="0" smtClean="0"/>
              <a:t>about </a:t>
            </a:r>
            <a:r>
              <a:rPr lang="en-US" sz="4000" dirty="0"/>
              <a:t>300,000,000 meters per second. In </a:t>
            </a:r>
            <a:r>
              <a:rPr lang="en-US" sz="4000" dirty="0" smtClean="0"/>
              <a:t>scientific notation we write this number as follows:</a:t>
            </a:r>
          </a:p>
          <a:p>
            <a:pPr marL="0" indent="0">
              <a:buNone/>
            </a:pPr>
            <a:r>
              <a:rPr lang="en-US" sz="4000" dirty="0"/>
              <a:t>	</a:t>
            </a:r>
            <a:r>
              <a:rPr lang="en-US" sz="4000" dirty="0" smtClean="0"/>
              <a:t>	           3.0 x 10</a:t>
            </a:r>
          </a:p>
          <a:p>
            <a:pPr marL="0" indent="0">
              <a:buNone/>
            </a:pPr>
            <a:r>
              <a:rPr lang="en-US" sz="4000" dirty="0" smtClean="0"/>
              <a:t>“three point zero times ten to the eighth”</a:t>
            </a:r>
            <a:endParaRPr lang="en-US" sz="4000" dirty="0"/>
          </a:p>
          <a:p>
            <a:pPr marL="0" indent="0">
              <a:buNone/>
            </a:pPr>
            <a:endParaRPr lang="en-US" sz="4000" dirty="0"/>
          </a:p>
        </p:txBody>
      </p:sp>
      <p:sp>
        <p:nvSpPr>
          <p:cNvPr id="4" name="TextBox 3"/>
          <p:cNvSpPr txBox="1"/>
          <p:nvPr/>
        </p:nvSpPr>
        <p:spPr>
          <a:xfrm>
            <a:off x="5118176" y="3165960"/>
            <a:ext cx="300082" cy="369332"/>
          </a:xfrm>
          <a:prstGeom prst="rect">
            <a:avLst/>
          </a:prstGeom>
          <a:noFill/>
        </p:spPr>
        <p:txBody>
          <a:bodyPr wrap="none" rtlCol="0">
            <a:spAutoFit/>
          </a:bodyPr>
          <a:lstStyle/>
          <a:p>
            <a:r>
              <a:rPr lang="en-US" dirty="0" smtClean="0"/>
              <a:t>8</a:t>
            </a:r>
            <a:endParaRPr lang="en-US" dirty="0"/>
          </a:p>
        </p:txBody>
      </p:sp>
    </p:spTree>
    <p:extLst>
      <p:ext uri="{BB962C8B-B14F-4D97-AF65-F5344CB8AC3E}">
        <p14:creationId xmlns:p14="http://schemas.microsoft.com/office/powerpoint/2010/main" val="309691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8686" y="511862"/>
            <a:ext cx="7942651" cy="5763184"/>
          </a:xfrm>
        </p:spPr>
        <p:txBody>
          <a:bodyPr>
            <a:normAutofit lnSpcReduction="10000"/>
          </a:bodyPr>
          <a:lstStyle/>
          <a:p>
            <a:pPr marL="0" indent="0">
              <a:buNone/>
            </a:pPr>
            <a:r>
              <a:rPr lang="en-US" sz="4000" dirty="0" smtClean="0"/>
              <a:t>The first number (3.0) is the coefficient. The coefficient is written with one non-zero digit to the left of the decimal point. The power of 10 is the multiplier that turns 3.0 into 300,000,000. notice that the exponent, 8, corresponds to the umber of places the decimal point shifts when the number is written in standard form.</a:t>
            </a:r>
            <a:endParaRPr lang="en-US" sz="4000" dirty="0"/>
          </a:p>
        </p:txBody>
      </p:sp>
    </p:spTree>
    <p:extLst>
      <p:ext uri="{BB962C8B-B14F-4D97-AF65-F5344CB8AC3E}">
        <p14:creationId xmlns:p14="http://schemas.microsoft.com/office/powerpoint/2010/main" val="976896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299" y="294342"/>
            <a:ext cx="8625074" cy="4056062"/>
          </a:xfrm>
        </p:spPr>
        <p:txBody>
          <a:bodyPr>
            <a:normAutofit/>
          </a:bodyPr>
          <a:lstStyle/>
          <a:p>
            <a:pPr marL="0" indent="0">
              <a:buNone/>
            </a:pPr>
            <a:r>
              <a:rPr lang="en-US" sz="4000" dirty="0" smtClean="0"/>
              <a:t>In other words, powers of 10 can be used to indicate place value.</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2817757878"/>
              </p:ext>
            </p:extLst>
          </p:nvPr>
        </p:nvGraphicFramePr>
        <p:xfrm>
          <a:off x="303298" y="1866925"/>
          <a:ext cx="8625075" cy="4328785"/>
        </p:xfrm>
        <a:graphic>
          <a:graphicData uri="http://schemas.openxmlformats.org/drawingml/2006/table">
            <a:tbl>
              <a:tblPr firstRow="1" bandRow="1">
                <a:tableStyleId>{5DA37D80-6434-44D0-A028-1B22A696006F}</a:tableStyleId>
              </a:tblPr>
              <a:tblGrid>
                <a:gridCol w="575005"/>
                <a:gridCol w="575005"/>
                <a:gridCol w="575005"/>
                <a:gridCol w="575005"/>
                <a:gridCol w="575005"/>
                <a:gridCol w="575005"/>
                <a:gridCol w="575005"/>
                <a:gridCol w="575005"/>
                <a:gridCol w="575005"/>
                <a:gridCol w="575005"/>
                <a:gridCol w="575005"/>
                <a:gridCol w="575005"/>
                <a:gridCol w="575005"/>
                <a:gridCol w="575005"/>
                <a:gridCol w="575005"/>
              </a:tblGrid>
              <a:tr h="599563">
                <a:tc gridSpan="15">
                  <a:txBody>
                    <a:bodyPr/>
                    <a:lstStyle/>
                    <a:p>
                      <a:pPr algn="ctr"/>
                      <a:r>
                        <a:rPr lang="en-US" sz="2800" dirty="0" smtClean="0"/>
                        <a:t>Place Value Table</a:t>
                      </a:r>
                      <a:endParaRPr lang="en-US" sz="2800" dirty="0"/>
                    </a:p>
                  </a:txBody>
                  <a:tcPr/>
                </a:tc>
                <a:tc hMerge="1">
                  <a:txBody>
                    <a:bodyPr/>
                    <a:lstStyle/>
                    <a:p>
                      <a:endParaRPr lang="en-US" dirty="0"/>
                    </a:p>
                  </a:txBody>
                  <a:tcPr>
                    <a:solidFill>
                      <a:srgbClr val="FFFFFF"/>
                    </a:solidFill>
                  </a:tcPr>
                </a:tc>
                <a:tc hMerge="1">
                  <a:txBody>
                    <a:bodyPr/>
                    <a:lstStyle/>
                    <a:p>
                      <a:endParaRPr lang="en-US"/>
                    </a:p>
                  </a:txBody>
                  <a:tcPr>
                    <a:solidFill>
                      <a:srgbClr val="FFFFFF"/>
                    </a:solidFill>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hMerge="1">
                  <a:txBody>
                    <a:bodyPr/>
                    <a:lstStyle/>
                    <a:p>
                      <a:endParaRPr lang="en-US"/>
                    </a:p>
                  </a:txBody>
                  <a:tcPr>
                    <a:solidFill>
                      <a:srgbClr val="FFFFFF"/>
                    </a:solidFill>
                  </a:tcPr>
                </a:tc>
                <a:tc hMerge="1">
                  <a:txBody>
                    <a:bodyPr/>
                    <a:lstStyle/>
                    <a:p>
                      <a:endParaRPr lang="en-US" dirty="0"/>
                    </a:p>
                  </a:txBody>
                  <a:tcPr>
                    <a:solidFill>
                      <a:srgbClr val="FFFFFF"/>
                    </a:solidFill>
                  </a:tcPr>
                </a:tc>
                <a:tc hMerge="1">
                  <a:txBody>
                    <a:bodyPr/>
                    <a:lstStyle/>
                    <a:p>
                      <a:endParaRPr lang="en-US"/>
                    </a:p>
                  </a:txBody>
                  <a:tcPr>
                    <a:solidFill>
                      <a:srgbClr val="FFFFFF"/>
                    </a:solidFill>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hMerge="1">
                  <a:txBody>
                    <a:bodyPr/>
                    <a:lstStyle/>
                    <a:p>
                      <a:endParaRPr lang="en-US"/>
                    </a:p>
                  </a:txBody>
                  <a:tcPr>
                    <a:solidFill>
                      <a:srgbClr val="FFFFFF"/>
                    </a:solidFill>
                  </a:tcPr>
                </a:tc>
                <a:tc hMerge="1">
                  <a:txBody>
                    <a:bodyPr/>
                    <a:lstStyle/>
                    <a:p>
                      <a:endParaRPr lang="en-US" dirty="0"/>
                    </a:p>
                  </a:txBody>
                  <a:tcPr>
                    <a:solidFill>
                      <a:srgbClr val="FFFFFF"/>
                    </a:solidFill>
                  </a:tcPr>
                </a:tc>
              </a:tr>
              <a:tr h="925429">
                <a:tc gridSpan="3">
                  <a:txBody>
                    <a:bodyPr/>
                    <a:lstStyle/>
                    <a:p>
                      <a:pPr algn="ctr"/>
                      <a:r>
                        <a:rPr lang="en-US" sz="2400" dirty="0" smtClean="0"/>
                        <a:t>Trillions</a:t>
                      </a:r>
                      <a:endParaRPr lang="en-US" sz="2400" dirty="0"/>
                    </a:p>
                  </a:txBody>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gridSpan="3">
                  <a:txBody>
                    <a:bodyPr/>
                    <a:lstStyle/>
                    <a:p>
                      <a:pPr algn="ctr"/>
                      <a:r>
                        <a:rPr lang="en-US" sz="2400" dirty="0" smtClean="0"/>
                        <a:t>Billions</a:t>
                      </a:r>
                      <a:endParaRPr lang="en-US" sz="2400" dirty="0"/>
                    </a:p>
                  </a:txBody>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gridSpan="3">
                  <a:txBody>
                    <a:bodyPr/>
                    <a:lstStyle/>
                    <a:p>
                      <a:pPr algn="ctr"/>
                      <a:r>
                        <a:rPr lang="en-US" sz="2400" dirty="0" smtClean="0"/>
                        <a:t>Millions</a:t>
                      </a:r>
                      <a:endParaRPr lang="en-US" sz="2400" dirty="0"/>
                    </a:p>
                  </a:txBody>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gridSpan="3">
                  <a:txBody>
                    <a:bodyPr/>
                    <a:lstStyle/>
                    <a:p>
                      <a:pPr algn="ctr"/>
                      <a:r>
                        <a:rPr lang="en-US" sz="2400" dirty="0" smtClean="0"/>
                        <a:t>Thousands</a:t>
                      </a:r>
                      <a:endParaRPr lang="en-US" sz="2400" dirty="0"/>
                    </a:p>
                  </a:txBody>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c gridSpan="3">
                  <a:txBody>
                    <a:bodyPr/>
                    <a:lstStyle/>
                    <a:p>
                      <a:pPr algn="ctr"/>
                      <a:r>
                        <a:rPr lang="en-US" sz="2400" dirty="0" smtClean="0"/>
                        <a:t>Units (ones)</a:t>
                      </a:r>
                      <a:endParaRPr lang="en-US" sz="2400" dirty="0"/>
                    </a:p>
                  </a:txBody>
                  <a:tcPr/>
                </a:tc>
                <a:tc hMerge="1">
                  <a:txBody>
                    <a:bodyPr/>
                    <a:lstStyle/>
                    <a:p>
                      <a:endParaRPr lang="en-US" dirty="0"/>
                    </a:p>
                  </a:txBody>
                  <a:tcPr>
                    <a:solidFill>
                      <a:srgbClr val="FFFFFF"/>
                    </a:solidFill>
                  </a:tcPr>
                </a:tc>
                <a:tc hMerge="1">
                  <a:txBody>
                    <a:bodyPr/>
                    <a:lstStyle/>
                    <a:p>
                      <a:endParaRPr lang="en-US" dirty="0"/>
                    </a:p>
                  </a:txBody>
                  <a:tcPr>
                    <a:solidFill>
                      <a:srgbClr val="FFFFFF"/>
                    </a:solidFill>
                  </a:tcPr>
                </a:tc>
              </a:tr>
              <a:tr h="1878364">
                <a:tc>
                  <a:txBody>
                    <a:bodyPr/>
                    <a:lstStyle/>
                    <a:p>
                      <a:r>
                        <a:rPr lang="en-US" sz="2400" dirty="0" smtClean="0"/>
                        <a:t>Hundreds</a:t>
                      </a:r>
                      <a:endParaRPr lang="en-US" sz="2400" dirty="0"/>
                    </a:p>
                  </a:txBody>
                  <a:tcPr vert="vert270"/>
                </a:tc>
                <a:tc>
                  <a:txBody>
                    <a:bodyPr/>
                    <a:lstStyle/>
                    <a:p>
                      <a:r>
                        <a:rPr lang="en-US" sz="2400" dirty="0" smtClean="0"/>
                        <a:t>Tens</a:t>
                      </a:r>
                      <a:endParaRPr lang="en-US" sz="2400" dirty="0"/>
                    </a:p>
                  </a:txBody>
                  <a:tcPr vert="vert270"/>
                </a:tc>
                <a:tc>
                  <a:txBody>
                    <a:bodyPr/>
                    <a:lstStyle/>
                    <a:p>
                      <a:r>
                        <a:rPr lang="en-US" sz="2400" dirty="0" smtClean="0"/>
                        <a:t>Ones</a:t>
                      </a:r>
                      <a:endParaRPr lang="en-US" sz="2400" dirty="0"/>
                    </a:p>
                  </a:txBody>
                  <a:tcPr vert="vert270"/>
                </a:tc>
                <a:tc>
                  <a:txBody>
                    <a:bodyPr/>
                    <a:lstStyle/>
                    <a:p>
                      <a:r>
                        <a:rPr lang="en-US" sz="2400" dirty="0" smtClean="0"/>
                        <a:t>Hundreds</a:t>
                      </a:r>
                      <a:endParaRPr lang="en-US" sz="2400" dirty="0"/>
                    </a:p>
                  </a:txBody>
                  <a:tcPr vert="vert270"/>
                </a:tc>
                <a:tc>
                  <a:txBody>
                    <a:bodyPr/>
                    <a:lstStyle/>
                    <a:p>
                      <a:r>
                        <a:rPr lang="en-US" sz="2400" dirty="0" smtClean="0"/>
                        <a:t>Tens</a:t>
                      </a:r>
                      <a:endParaRPr lang="en-US" sz="2400" dirty="0"/>
                    </a:p>
                  </a:txBody>
                  <a:tcPr vert="vert270"/>
                </a:tc>
                <a:tc>
                  <a:txBody>
                    <a:bodyPr/>
                    <a:lstStyle/>
                    <a:p>
                      <a:r>
                        <a:rPr lang="en-US" sz="2400" dirty="0" smtClean="0"/>
                        <a:t>Ones</a:t>
                      </a:r>
                      <a:endParaRPr lang="en-US" sz="2400" dirty="0"/>
                    </a:p>
                  </a:txBody>
                  <a:tcPr vert="vert270"/>
                </a:tc>
                <a:tc>
                  <a:txBody>
                    <a:bodyPr/>
                    <a:lstStyle/>
                    <a:p>
                      <a:r>
                        <a:rPr lang="en-US" sz="2400" dirty="0" smtClean="0"/>
                        <a:t>Hundreds</a:t>
                      </a:r>
                      <a:endParaRPr lang="en-US" sz="2400" dirty="0"/>
                    </a:p>
                  </a:txBody>
                  <a:tcPr vert="vert270"/>
                </a:tc>
                <a:tc>
                  <a:txBody>
                    <a:bodyPr/>
                    <a:lstStyle/>
                    <a:p>
                      <a:r>
                        <a:rPr lang="en-US" sz="2400" dirty="0" smtClean="0"/>
                        <a:t>Tens</a:t>
                      </a:r>
                      <a:endParaRPr lang="en-US" sz="2400" dirty="0"/>
                    </a:p>
                  </a:txBody>
                  <a:tcPr vert="vert270"/>
                </a:tc>
                <a:tc>
                  <a:txBody>
                    <a:bodyPr/>
                    <a:lstStyle/>
                    <a:p>
                      <a:r>
                        <a:rPr lang="en-US" sz="2400" dirty="0" smtClean="0"/>
                        <a:t>Ones</a:t>
                      </a:r>
                      <a:endParaRPr lang="en-US" sz="2400" dirty="0"/>
                    </a:p>
                  </a:txBody>
                  <a:tcPr vert="vert270"/>
                </a:tc>
                <a:tc>
                  <a:txBody>
                    <a:bodyPr/>
                    <a:lstStyle/>
                    <a:p>
                      <a:r>
                        <a:rPr lang="en-US" sz="2400" dirty="0" smtClean="0"/>
                        <a:t>Hundreds</a:t>
                      </a:r>
                      <a:endParaRPr lang="en-US" sz="2400" dirty="0"/>
                    </a:p>
                  </a:txBody>
                  <a:tcPr vert="vert270"/>
                </a:tc>
                <a:tc>
                  <a:txBody>
                    <a:bodyPr/>
                    <a:lstStyle/>
                    <a:p>
                      <a:r>
                        <a:rPr lang="en-US" sz="2400" dirty="0" smtClean="0"/>
                        <a:t>Tens</a:t>
                      </a:r>
                      <a:endParaRPr lang="en-US" sz="2400" dirty="0"/>
                    </a:p>
                  </a:txBody>
                  <a:tcPr vert="vert270"/>
                </a:tc>
                <a:tc>
                  <a:txBody>
                    <a:bodyPr/>
                    <a:lstStyle/>
                    <a:p>
                      <a:r>
                        <a:rPr lang="en-US" sz="2400" dirty="0" smtClean="0"/>
                        <a:t>Ones</a:t>
                      </a:r>
                      <a:endParaRPr lang="en-US" sz="2400" dirty="0"/>
                    </a:p>
                  </a:txBody>
                  <a:tcPr vert="vert270"/>
                </a:tc>
                <a:tc>
                  <a:txBody>
                    <a:bodyPr/>
                    <a:lstStyle/>
                    <a:p>
                      <a:r>
                        <a:rPr lang="en-US" sz="2400" dirty="0" smtClean="0"/>
                        <a:t>Hundreds</a:t>
                      </a:r>
                      <a:endParaRPr lang="en-US" sz="2400" dirty="0"/>
                    </a:p>
                  </a:txBody>
                  <a:tcPr vert="vert270"/>
                </a:tc>
                <a:tc>
                  <a:txBody>
                    <a:bodyPr/>
                    <a:lstStyle/>
                    <a:p>
                      <a:r>
                        <a:rPr lang="en-US" sz="2400" dirty="0" smtClean="0"/>
                        <a:t>Tens</a:t>
                      </a:r>
                      <a:endParaRPr lang="en-US" sz="2400" dirty="0"/>
                    </a:p>
                  </a:txBody>
                  <a:tcPr vert="vert270"/>
                </a:tc>
                <a:tc>
                  <a:txBody>
                    <a:bodyPr/>
                    <a:lstStyle/>
                    <a:p>
                      <a:r>
                        <a:rPr lang="en-US" sz="2400" dirty="0" smtClean="0"/>
                        <a:t>Ones</a:t>
                      </a:r>
                      <a:endParaRPr lang="en-US" sz="2400" dirty="0"/>
                    </a:p>
                  </a:txBody>
                  <a:tcPr vert="vert270"/>
                </a:tc>
              </a:tr>
              <a:tr h="925429">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c>
                  <a:txBody>
                    <a:bodyPr/>
                    <a:lstStyle/>
                    <a:p>
                      <a:pPr algn="ctr"/>
                      <a:endParaRPr lang="en-US" sz="2400" dirty="0" smtClean="0"/>
                    </a:p>
                    <a:p>
                      <a:pPr algn="ctr"/>
                      <a:r>
                        <a:rPr lang="en-US" sz="2400" dirty="0" smtClean="0"/>
                        <a:t>10</a:t>
                      </a:r>
                      <a:endParaRPr lang="en-US" sz="2400" dirty="0"/>
                    </a:p>
                  </a:txBody>
                  <a:tcPr/>
                </a:tc>
              </a:tr>
            </a:tbl>
          </a:graphicData>
        </a:graphic>
      </p:graphicFrame>
      <p:sp>
        <p:nvSpPr>
          <p:cNvPr id="5" name="TextBox 4"/>
          <p:cNvSpPr txBox="1"/>
          <p:nvPr/>
        </p:nvSpPr>
        <p:spPr>
          <a:xfrm>
            <a:off x="8666203" y="5459859"/>
            <a:ext cx="300082" cy="369332"/>
          </a:xfrm>
          <a:prstGeom prst="rect">
            <a:avLst/>
          </a:prstGeom>
          <a:noFill/>
        </p:spPr>
        <p:txBody>
          <a:bodyPr wrap="none" rtlCol="0">
            <a:spAutoFit/>
          </a:bodyPr>
          <a:lstStyle/>
          <a:p>
            <a:r>
              <a:rPr lang="en-US" dirty="0" smtClean="0"/>
              <a:t>0</a:t>
            </a:r>
            <a:endParaRPr lang="en-US" dirty="0"/>
          </a:p>
        </p:txBody>
      </p:sp>
      <p:sp>
        <p:nvSpPr>
          <p:cNvPr id="6" name="TextBox 5"/>
          <p:cNvSpPr txBox="1"/>
          <p:nvPr/>
        </p:nvSpPr>
        <p:spPr>
          <a:xfrm>
            <a:off x="8082453" y="5459859"/>
            <a:ext cx="300082" cy="369332"/>
          </a:xfrm>
          <a:prstGeom prst="rect">
            <a:avLst/>
          </a:prstGeom>
          <a:noFill/>
        </p:spPr>
        <p:txBody>
          <a:bodyPr wrap="none" rtlCol="0">
            <a:spAutoFit/>
          </a:bodyPr>
          <a:lstStyle/>
          <a:p>
            <a:r>
              <a:rPr lang="en-US" dirty="0" smtClean="0"/>
              <a:t>1</a:t>
            </a:r>
            <a:endParaRPr lang="en-US" dirty="0"/>
          </a:p>
        </p:txBody>
      </p:sp>
      <p:sp>
        <p:nvSpPr>
          <p:cNvPr id="7" name="TextBox 6"/>
          <p:cNvSpPr txBox="1"/>
          <p:nvPr/>
        </p:nvSpPr>
        <p:spPr>
          <a:xfrm>
            <a:off x="7490918" y="5459859"/>
            <a:ext cx="300082" cy="369332"/>
          </a:xfrm>
          <a:prstGeom prst="rect">
            <a:avLst/>
          </a:prstGeom>
          <a:noFill/>
        </p:spPr>
        <p:txBody>
          <a:bodyPr wrap="none" rtlCol="0">
            <a:spAutoFit/>
          </a:bodyPr>
          <a:lstStyle/>
          <a:p>
            <a:r>
              <a:rPr lang="en-US" dirty="0" smtClean="0"/>
              <a:t>2</a:t>
            </a:r>
            <a:endParaRPr lang="en-US" dirty="0"/>
          </a:p>
        </p:txBody>
      </p:sp>
      <p:sp>
        <p:nvSpPr>
          <p:cNvPr id="8" name="TextBox 7"/>
          <p:cNvSpPr txBox="1"/>
          <p:nvPr/>
        </p:nvSpPr>
        <p:spPr>
          <a:xfrm>
            <a:off x="6900059" y="5459859"/>
            <a:ext cx="300082" cy="369332"/>
          </a:xfrm>
          <a:prstGeom prst="rect">
            <a:avLst/>
          </a:prstGeom>
          <a:noFill/>
        </p:spPr>
        <p:txBody>
          <a:bodyPr wrap="none" rtlCol="0">
            <a:spAutoFit/>
          </a:bodyPr>
          <a:lstStyle/>
          <a:p>
            <a:r>
              <a:rPr lang="en-US" dirty="0" smtClean="0"/>
              <a:t>3</a:t>
            </a:r>
            <a:endParaRPr lang="en-US" dirty="0"/>
          </a:p>
        </p:txBody>
      </p:sp>
      <p:sp>
        <p:nvSpPr>
          <p:cNvPr id="9" name="TextBox 8"/>
          <p:cNvSpPr txBox="1"/>
          <p:nvPr/>
        </p:nvSpPr>
        <p:spPr>
          <a:xfrm>
            <a:off x="6376394" y="5459859"/>
            <a:ext cx="300082" cy="369332"/>
          </a:xfrm>
          <a:prstGeom prst="rect">
            <a:avLst/>
          </a:prstGeom>
          <a:noFill/>
        </p:spPr>
        <p:txBody>
          <a:bodyPr wrap="none" rtlCol="0">
            <a:spAutoFit/>
          </a:bodyPr>
          <a:lstStyle/>
          <a:p>
            <a:r>
              <a:rPr lang="en-US" dirty="0" smtClean="0"/>
              <a:t>4</a:t>
            </a:r>
            <a:endParaRPr lang="en-US" dirty="0"/>
          </a:p>
        </p:txBody>
      </p:sp>
      <p:sp>
        <p:nvSpPr>
          <p:cNvPr id="10" name="TextBox 9"/>
          <p:cNvSpPr txBox="1"/>
          <p:nvPr/>
        </p:nvSpPr>
        <p:spPr>
          <a:xfrm>
            <a:off x="5781644" y="5459859"/>
            <a:ext cx="300082" cy="369332"/>
          </a:xfrm>
          <a:prstGeom prst="rect">
            <a:avLst/>
          </a:prstGeom>
          <a:noFill/>
        </p:spPr>
        <p:txBody>
          <a:bodyPr wrap="none" rtlCol="0">
            <a:spAutoFit/>
          </a:bodyPr>
          <a:lstStyle/>
          <a:p>
            <a:r>
              <a:rPr lang="en-US" dirty="0" smtClean="0"/>
              <a:t>5</a:t>
            </a:r>
            <a:endParaRPr lang="en-US" dirty="0"/>
          </a:p>
        </p:txBody>
      </p:sp>
      <p:sp>
        <p:nvSpPr>
          <p:cNvPr id="11" name="TextBox 10"/>
          <p:cNvSpPr txBox="1"/>
          <p:nvPr/>
        </p:nvSpPr>
        <p:spPr>
          <a:xfrm>
            <a:off x="5216173" y="5459859"/>
            <a:ext cx="300082" cy="369332"/>
          </a:xfrm>
          <a:prstGeom prst="rect">
            <a:avLst/>
          </a:prstGeom>
          <a:noFill/>
        </p:spPr>
        <p:txBody>
          <a:bodyPr wrap="none" rtlCol="0">
            <a:spAutoFit/>
          </a:bodyPr>
          <a:lstStyle/>
          <a:p>
            <a:r>
              <a:rPr lang="en-US" dirty="0" smtClean="0"/>
              <a:t>6</a:t>
            </a:r>
            <a:endParaRPr lang="en-US" dirty="0"/>
          </a:p>
        </p:txBody>
      </p:sp>
      <p:sp>
        <p:nvSpPr>
          <p:cNvPr id="12" name="TextBox 11"/>
          <p:cNvSpPr txBox="1"/>
          <p:nvPr/>
        </p:nvSpPr>
        <p:spPr>
          <a:xfrm>
            <a:off x="4628531" y="5459859"/>
            <a:ext cx="300082" cy="369332"/>
          </a:xfrm>
          <a:prstGeom prst="rect">
            <a:avLst/>
          </a:prstGeom>
          <a:noFill/>
        </p:spPr>
        <p:txBody>
          <a:bodyPr wrap="none" rtlCol="0">
            <a:spAutoFit/>
          </a:bodyPr>
          <a:lstStyle/>
          <a:p>
            <a:r>
              <a:rPr lang="en-US" dirty="0" smtClean="0"/>
              <a:t>7</a:t>
            </a:r>
            <a:endParaRPr lang="en-US" dirty="0"/>
          </a:p>
        </p:txBody>
      </p:sp>
      <p:sp>
        <p:nvSpPr>
          <p:cNvPr id="13" name="TextBox 12"/>
          <p:cNvSpPr txBox="1"/>
          <p:nvPr/>
        </p:nvSpPr>
        <p:spPr>
          <a:xfrm>
            <a:off x="4072367" y="5478817"/>
            <a:ext cx="300082" cy="369332"/>
          </a:xfrm>
          <a:prstGeom prst="rect">
            <a:avLst/>
          </a:prstGeom>
          <a:noFill/>
        </p:spPr>
        <p:txBody>
          <a:bodyPr wrap="none" rtlCol="0">
            <a:spAutoFit/>
          </a:bodyPr>
          <a:lstStyle/>
          <a:p>
            <a:r>
              <a:rPr lang="en-US" dirty="0" smtClean="0"/>
              <a:t>8</a:t>
            </a:r>
            <a:endParaRPr lang="en-US" dirty="0"/>
          </a:p>
        </p:txBody>
      </p:sp>
      <p:sp>
        <p:nvSpPr>
          <p:cNvPr id="14" name="TextBox 13"/>
          <p:cNvSpPr txBox="1"/>
          <p:nvPr/>
        </p:nvSpPr>
        <p:spPr>
          <a:xfrm>
            <a:off x="3446812" y="5459859"/>
            <a:ext cx="300082" cy="369332"/>
          </a:xfrm>
          <a:prstGeom prst="rect">
            <a:avLst/>
          </a:prstGeom>
          <a:noFill/>
        </p:spPr>
        <p:txBody>
          <a:bodyPr wrap="none" rtlCol="0">
            <a:spAutoFit/>
          </a:bodyPr>
          <a:lstStyle/>
          <a:p>
            <a:r>
              <a:rPr lang="en-US" dirty="0" smtClean="0"/>
              <a:t>9</a:t>
            </a:r>
            <a:endParaRPr lang="en-US" dirty="0"/>
          </a:p>
        </p:txBody>
      </p:sp>
      <p:sp>
        <p:nvSpPr>
          <p:cNvPr id="15" name="TextBox 14"/>
          <p:cNvSpPr txBox="1"/>
          <p:nvPr/>
        </p:nvSpPr>
        <p:spPr>
          <a:xfrm>
            <a:off x="2843430" y="5459859"/>
            <a:ext cx="404453" cy="369332"/>
          </a:xfrm>
          <a:prstGeom prst="rect">
            <a:avLst/>
          </a:prstGeom>
          <a:noFill/>
        </p:spPr>
        <p:txBody>
          <a:bodyPr wrap="none" rtlCol="0">
            <a:spAutoFit/>
          </a:bodyPr>
          <a:lstStyle/>
          <a:p>
            <a:r>
              <a:rPr lang="en-US" dirty="0" smtClean="0"/>
              <a:t>10</a:t>
            </a:r>
            <a:endParaRPr lang="en-US" dirty="0"/>
          </a:p>
        </p:txBody>
      </p:sp>
      <p:sp>
        <p:nvSpPr>
          <p:cNvPr id="16" name="TextBox 15"/>
          <p:cNvSpPr txBox="1"/>
          <p:nvPr/>
        </p:nvSpPr>
        <p:spPr>
          <a:xfrm>
            <a:off x="2259005" y="5478817"/>
            <a:ext cx="398930" cy="369332"/>
          </a:xfrm>
          <a:prstGeom prst="rect">
            <a:avLst/>
          </a:prstGeom>
          <a:noFill/>
        </p:spPr>
        <p:txBody>
          <a:bodyPr wrap="none" rtlCol="0">
            <a:spAutoFit/>
          </a:bodyPr>
          <a:lstStyle/>
          <a:p>
            <a:r>
              <a:rPr lang="en-US" dirty="0" smtClean="0"/>
              <a:t>11</a:t>
            </a:r>
            <a:endParaRPr lang="en-US" dirty="0"/>
          </a:p>
        </p:txBody>
      </p:sp>
      <p:sp>
        <p:nvSpPr>
          <p:cNvPr id="17" name="TextBox 16"/>
          <p:cNvSpPr txBox="1"/>
          <p:nvPr/>
        </p:nvSpPr>
        <p:spPr>
          <a:xfrm>
            <a:off x="1683885" y="5459859"/>
            <a:ext cx="407609" cy="369332"/>
          </a:xfrm>
          <a:prstGeom prst="rect">
            <a:avLst/>
          </a:prstGeom>
          <a:noFill/>
        </p:spPr>
        <p:txBody>
          <a:bodyPr wrap="none" rtlCol="0">
            <a:spAutoFit/>
          </a:bodyPr>
          <a:lstStyle/>
          <a:p>
            <a:r>
              <a:rPr lang="en-US" dirty="0" smtClean="0"/>
              <a:t>12</a:t>
            </a:r>
            <a:endParaRPr lang="en-US" dirty="0"/>
          </a:p>
        </p:txBody>
      </p:sp>
      <p:sp>
        <p:nvSpPr>
          <p:cNvPr id="18" name="TextBox 17"/>
          <p:cNvSpPr txBox="1"/>
          <p:nvPr/>
        </p:nvSpPr>
        <p:spPr>
          <a:xfrm>
            <a:off x="1164516" y="5459859"/>
            <a:ext cx="408848" cy="369332"/>
          </a:xfrm>
          <a:prstGeom prst="rect">
            <a:avLst/>
          </a:prstGeom>
          <a:noFill/>
        </p:spPr>
        <p:txBody>
          <a:bodyPr wrap="none" rtlCol="0">
            <a:spAutoFit/>
          </a:bodyPr>
          <a:lstStyle/>
          <a:p>
            <a:r>
              <a:rPr lang="en-US" dirty="0" smtClean="0"/>
              <a:t>13</a:t>
            </a:r>
            <a:endParaRPr lang="en-US" dirty="0"/>
          </a:p>
        </p:txBody>
      </p:sp>
      <p:sp>
        <p:nvSpPr>
          <p:cNvPr id="19" name="TextBox 18"/>
          <p:cNvSpPr txBox="1"/>
          <p:nvPr/>
        </p:nvSpPr>
        <p:spPr>
          <a:xfrm>
            <a:off x="533990" y="5459859"/>
            <a:ext cx="398592" cy="369332"/>
          </a:xfrm>
          <a:prstGeom prst="rect">
            <a:avLst/>
          </a:prstGeom>
          <a:noFill/>
        </p:spPr>
        <p:txBody>
          <a:bodyPr wrap="none" rtlCol="0">
            <a:spAutoFit/>
          </a:bodyPr>
          <a:lstStyle/>
          <a:p>
            <a:r>
              <a:rPr lang="en-US" dirty="0" smtClean="0"/>
              <a:t>14</a:t>
            </a:r>
            <a:endParaRPr lang="en-US" dirty="0"/>
          </a:p>
        </p:txBody>
      </p:sp>
    </p:spTree>
    <p:extLst>
      <p:ext uri="{BB962C8B-B14F-4D97-AF65-F5344CB8AC3E}">
        <p14:creationId xmlns:p14="http://schemas.microsoft.com/office/powerpoint/2010/main" val="1035639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4000" dirty="0" smtClean="0"/>
              <a:t>Example:</a:t>
            </a:r>
          </a:p>
          <a:p>
            <a:pPr marL="0" indent="0">
              <a:buNone/>
            </a:pPr>
            <a:r>
              <a:rPr lang="en-US" sz="4000" dirty="0" smtClean="0"/>
              <a:t>Earth’s average distance from the sun is 93,000,000 miles. Write 93,000,000 in scientific notation.</a:t>
            </a:r>
            <a:endParaRPr lang="en-US" sz="4000" dirty="0"/>
          </a:p>
        </p:txBody>
      </p:sp>
    </p:spTree>
    <p:extLst>
      <p:ext uri="{BB962C8B-B14F-4D97-AF65-F5344CB8AC3E}">
        <p14:creationId xmlns:p14="http://schemas.microsoft.com/office/powerpoint/2010/main" val="1543666679"/>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明朝"/>
        <a:font script="Hans" typeface="宋体"/>
        <a:font script="Hant" typeface="新細明體"/>
      </a:majorFont>
      <a:minorFont>
        <a:latin typeface="Goudy Old Style"/>
        <a:ea typeface=""/>
        <a:cs typeface=""/>
        <a:font script="Jpan" typeface="ＭＳ 明朝"/>
        <a:font script="Hans" typeface="宋体"/>
        <a:font script="Hant" typeface="新細明體"/>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254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42</TotalTime>
  <Words>442</Words>
  <Application>Microsoft Macintosh PowerPoint</Application>
  <PresentationFormat>On-screen Show (4:3)</PresentationFormat>
  <Paragraphs>106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Inkwell</vt:lpstr>
      <vt:lpstr>PowerPoint Presentation</vt:lpstr>
      <vt:lpstr>PowerPoint Presentation</vt:lpstr>
      <vt:lpstr>Lesson 28: Scientific Notation for Large Numbers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28: Scientific Notation for Large Numbers</dc:title>
  <dc:creator>Haley Stenquist</dc:creator>
  <cp:lastModifiedBy>Haley Stenquist</cp:lastModifiedBy>
  <cp:revision>5</cp:revision>
  <dcterms:created xsi:type="dcterms:W3CDTF">2014-10-02T01:13:19Z</dcterms:created>
  <dcterms:modified xsi:type="dcterms:W3CDTF">2014-10-02T01:55:27Z</dcterms:modified>
</cp:coreProperties>
</file>