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9/1/15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9/1/15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9/1/15</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19:</a:t>
            </a:r>
            <a:br>
              <a:rPr lang="en-US" dirty="0" smtClean="0"/>
            </a:br>
            <a:r>
              <a:rPr lang="en-US" dirty="0" smtClean="0"/>
              <a:t>Value Word Problems, AA Means AAA</a:t>
            </a:r>
            <a:endParaRPr lang="en-US" dirty="0"/>
          </a:p>
        </p:txBody>
      </p:sp>
    </p:spTree>
    <p:extLst>
      <p:ext uri="{BB962C8B-B14F-4D97-AF65-F5344CB8AC3E}">
        <p14:creationId xmlns:p14="http://schemas.microsoft.com/office/powerpoint/2010/main" val="1156892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822" y="496923"/>
            <a:ext cx="8191404" cy="5294277"/>
          </a:xfrm>
        </p:spPr>
        <p:txBody>
          <a:bodyPr>
            <a:normAutofit/>
          </a:bodyPr>
          <a:lstStyle/>
          <a:p>
            <a:pPr marL="0" indent="0">
              <a:buNone/>
            </a:pPr>
            <a:r>
              <a:rPr lang="en-US" sz="4000" dirty="0" smtClean="0"/>
              <a:t>The sum of the measures of the angles in both triangles is 180°.</a:t>
            </a:r>
          </a:p>
          <a:p>
            <a:pPr marL="0" indent="0">
              <a:buNone/>
            </a:pPr>
            <a:r>
              <a:rPr lang="en-US" sz="3200" dirty="0" smtClean="0"/>
              <a:t>&lt;K + &lt;M + &lt;L = 180   and  &lt;H + &lt; J + &lt; I = 180</a:t>
            </a:r>
          </a:p>
          <a:p>
            <a:pPr marL="0" indent="0">
              <a:buNone/>
            </a:pPr>
            <a:r>
              <a:rPr lang="en-US" sz="4000" dirty="0" smtClean="0"/>
              <a:t>Now we solve the equation on the left for angle L and the equation on the right for angle I. </a:t>
            </a:r>
          </a:p>
          <a:p>
            <a:pPr marL="0" indent="0">
              <a:buNone/>
            </a:pPr>
            <a:r>
              <a:rPr lang="en-US" sz="3200" dirty="0" smtClean="0"/>
              <a:t>&lt;L = 180 - &lt;K - &lt;M    and    &lt;I = 180 - &lt;H - &lt;J</a:t>
            </a:r>
          </a:p>
        </p:txBody>
      </p:sp>
    </p:spTree>
    <p:extLst>
      <p:ext uri="{BB962C8B-B14F-4D97-AF65-F5344CB8AC3E}">
        <p14:creationId xmlns:p14="http://schemas.microsoft.com/office/powerpoint/2010/main" val="1096834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09801"/>
            <a:ext cx="7313613" cy="4981399"/>
          </a:xfrm>
        </p:spPr>
        <p:txBody>
          <a:bodyPr>
            <a:normAutofit fontScale="92500" lnSpcReduction="10000"/>
          </a:bodyPr>
          <a:lstStyle/>
          <a:p>
            <a:pPr marL="0" indent="0">
              <a:buNone/>
            </a:pPr>
            <a:r>
              <a:rPr lang="en-US" sz="4000" dirty="0" smtClean="0"/>
              <a:t>In the left hand equation, we will replace &lt;K with its equivalent, which is &lt;H, and replace &lt;M with its equivalent, which is angle J. </a:t>
            </a:r>
          </a:p>
          <a:p>
            <a:pPr marL="0" indent="0">
              <a:buNone/>
            </a:pPr>
            <a:r>
              <a:rPr lang="en-US" sz="3200" dirty="0" smtClean="0"/>
              <a:t>&lt;L = 180 - &lt;H - &lt;J    and   &lt;L = 180 - &lt;H - &lt;J</a:t>
            </a:r>
          </a:p>
          <a:p>
            <a:pPr marL="0" indent="0">
              <a:buNone/>
            </a:pPr>
            <a:r>
              <a:rPr lang="en-US" sz="4000" dirty="0" smtClean="0"/>
              <a:t>Since angle L and I both equal the same sum, these two angles must be equal. </a:t>
            </a:r>
            <a:endParaRPr lang="en-US" sz="4000" dirty="0"/>
          </a:p>
        </p:txBody>
      </p:sp>
    </p:spTree>
    <p:extLst>
      <p:ext uri="{BB962C8B-B14F-4D97-AF65-F5344CB8AC3E}">
        <p14:creationId xmlns:p14="http://schemas.microsoft.com/office/powerpoint/2010/main" val="2539090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72992"/>
            <a:ext cx="7313613" cy="5018208"/>
          </a:xfrm>
        </p:spPr>
        <p:txBody>
          <a:bodyPr>
            <a:normAutofit/>
          </a:bodyPr>
          <a:lstStyle/>
          <a:p>
            <a:pPr marL="0" indent="0">
              <a:buNone/>
            </a:pPr>
            <a:r>
              <a:rPr lang="en-US" sz="4000" dirty="0" smtClean="0"/>
              <a:t>Example:</a:t>
            </a:r>
          </a:p>
          <a:p>
            <a:pPr marL="0" indent="0">
              <a:buNone/>
            </a:pPr>
            <a:r>
              <a:rPr lang="en-US" sz="4000" dirty="0" smtClean="0"/>
              <a:t>Find x and y. </a:t>
            </a:r>
            <a:endParaRPr lang="en-US" sz="4000" dirty="0"/>
          </a:p>
        </p:txBody>
      </p:sp>
      <p:pic>
        <p:nvPicPr>
          <p:cNvPr id="4" name="Picture 3"/>
          <p:cNvPicPr>
            <a:picLocks noChangeAspect="1"/>
          </p:cNvPicPr>
          <p:nvPr/>
        </p:nvPicPr>
        <p:blipFill>
          <a:blip r:embed="rId2"/>
          <a:stretch>
            <a:fillRect/>
          </a:stretch>
        </p:blipFill>
        <p:spPr>
          <a:xfrm>
            <a:off x="1150625" y="2466211"/>
            <a:ext cx="6926810" cy="3809745"/>
          </a:xfrm>
          <a:prstGeom prst="rect">
            <a:avLst/>
          </a:prstGeom>
        </p:spPr>
      </p:pic>
      <p:sp>
        <p:nvSpPr>
          <p:cNvPr id="5" name="TextBox 4"/>
          <p:cNvSpPr txBox="1"/>
          <p:nvPr/>
        </p:nvSpPr>
        <p:spPr>
          <a:xfrm>
            <a:off x="2429810" y="3165585"/>
            <a:ext cx="2287806" cy="1938992"/>
          </a:xfrm>
          <a:prstGeom prst="rect">
            <a:avLst/>
          </a:prstGeom>
          <a:noFill/>
        </p:spPr>
        <p:txBody>
          <a:bodyPr wrap="none" rtlCol="0">
            <a:spAutoFit/>
          </a:bodyPr>
          <a:lstStyle/>
          <a:p>
            <a:pPr marL="457200" indent="-457200">
              <a:buAutoNum type="arabicPlain" startAt="7"/>
            </a:pPr>
            <a:r>
              <a:rPr lang="en-US" sz="2000" dirty="0" smtClean="0"/>
              <a:t>                        5</a:t>
            </a:r>
          </a:p>
          <a:p>
            <a:endParaRPr lang="en-US" sz="2000" dirty="0"/>
          </a:p>
          <a:p>
            <a:endParaRPr lang="en-US" sz="2000" dirty="0" smtClean="0"/>
          </a:p>
          <a:p>
            <a:endParaRPr lang="en-US" sz="2000" dirty="0"/>
          </a:p>
          <a:p>
            <a:r>
              <a:rPr lang="en-US" sz="2000" dirty="0" smtClean="0"/>
              <a:t>    </a:t>
            </a:r>
          </a:p>
          <a:p>
            <a:r>
              <a:rPr lang="en-US" sz="2000" dirty="0"/>
              <a:t> </a:t>
            </a:r>
            <a:r>
              <a:rPr lang="en-US" sz="2000" dirty="0" smtClean="0"/>
              <a:t>      4</a:t>
            </a:r>
            <a:endParaRPr lang="en-US" sz="2000" dirty="0"/>
          </a:p>
        </p:txBody>
      </p:sp>
      <p:sp>
        <p:nvSpPr>
          <p:cNvPr id="6" name="TextBox 5"/>
          <p:cNvSpPr txBox="1"/>
          <p:nvPr/>
        </p:nvSpPr>
        <p:spPr>
          <a:xfrm>
            <a:off x="5632740" y="3883363"/>
            <a:ext cx="1774845" cy="1938992"/>
          </a:xfrm>
          <a:prstGeom prst="rect">
            <a:avLst/>
          </a:prstGeom>
          <a:noFill/>
        </p:spPr>
        <p:txBody>
          <a:bodyPr wrap="none" rtlCol="0">
            <a:spAutoFit/>
          </a:bodyPr>
          <a:lstStyle/>
          <a:p>
            <a:r>
              <a:rPr lang="en-US" sz="2000" dirty="0" smtClean="0"/>
              <a:t>Y</a:t>
            </a:r>
          </a:p>
          <a:p>
            <a:endParaRPr lang="en-US" sz="2000" dirty="0"/>
          </a:p>
          <a:p>
            <a:r>
              <a:rPr lang="en-US" sz="2000" dirty="0" smtClean="0"/>
              <a:t>                       x</a:t>
            </a:r>
          </a:p>
          <a:p>
            <a:endParaRPr lang="en-US" sz="2000" dirty="0"/>
          </a:p>
          <a:p>
            <a:endParaRPr lang="en-US" sz="2000" dirty="0" smtClean="0"/>
          </a:p>
          <a:p>
            <a:r>
              <a:rPr lang="en-US" sz="2000" dirty="0"/>
              <a:t>6</a:t>
            </a:r>
          </a:p>
        </p:txBody>
      </p:sp>
    </p:spTree>
    <p:extLst>
      <p:ext uri="{BB962C8B-B14F-4D97-AF65-F5344CB8AC3E}">
        <p14:creationId xmlns:p14="http://schemas.microsoft.com/office/powerpoint/2010/main" val="102182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Scale Factor = 3/2</a:t>
            </a:r>
          </a:p>
          <a:p>
            <a:pPr marL="0" indent="0">
              <a:buNone/>
            </a:pPr>
            <a:r>
              <a:rPr lang="en-US" sz="4000" dirty="0" smtClean="0"/>
              <a:t>y = 21/2</a:t>
            </a:r>
          </a:p>
          <a:p>
            <a:pPr marL="0" indent="0">
              <a:buNone/>
            </a:pPr>
            <a:r>
              <a:rPr lang="en-US" sz="4000" dirty="0" smtClean="0"/>
              <a:t>x = 15/2</a:t>
            </a:r>
            <a:endParaRPr lang="en-US" sz="4000" dirty="0"/>
          </a:p>
        </p:txBody>
      </p:sp>
    </p:spTree>
    <p:extLst>
      <p:ext uri="{BB962C8B-B14F-4D97-AF65-F5344CB8AC3E}">
        <p14:creationId xmlns:p14="http://schemas.microsoft.com/office/powerpoint/2010/main" val="302569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7351"/>
            <a:ext cx="7313613" cy="5723818"/>
          </a:xfrm>
        </p:spPr>
        <p:txBody>
          <a:bodyPr>
            <a:normAutofit fontScale="92500" lnSpcReduction="10000"/>
          </a:bodyPr>
          <a:lstStyle/>
          <a:p>
            <a:pPr marL="0" indent="0">
              <a:buNone/>
            </a:pPr>
            <a:r>
              <a:rPr lang="en-US" sz="4000" dirty="0" smtClean="0"/>
              <a:t>Value word problems are a genre of problems in which one or more statements in the problem are about the value of items. The total value of one kind is the value of one item times the number of items of that kind. For example, every nickel has a value of 5 cents; thus, N nickels would have a value of 5N cents. In a like manner, the total value of N dimes would be 10N cents. </a:t>
            </a:r>
            <a:endParaRPr lang="en-US" sz="4000" dirty="0"/>
          </a:p>
        </p:txBody>
      </p:sp>
      <p:sp>
        <p:nvSpPr>
          <p:cNvPr id="4" name="TextBox 3"/>
          <p:cNvSpPr txBox="1"/>
          <p:nvPr/>
        </p:nvSpPr>
        <p:spPr>
          <a:xfrm>
            <a:off x="5338219" y="4453904"/>
            <a:ext cx="355536" cy="369332"/>
          </a:xfrm>
          <a:prstGeom prst="rect">
            <a:avLst/>
          </a:prstGeom>
          <a:noFill/>
        </p:spPr>
        <p:txBody>
          <a:bodyPr wrap="none" rtlCol="0">
            <a:spAutoFit/>
          </a:bodyPr>
          <a:lstStyle/>
          <a:p>
            <a:r>
              <a:rPr lang="en-US" dirty="0" smtClean="0"/>
              <a:t>N</a:t>
            </a:r>
            <a:endParaRPr lang="en-US" dirty="0"/>
          </a:p>
        </p:txBody>
      </p:sp>
      <p:sp>
        <p:nvSpPr>
          <p:cNvPr id="5" name="TextBox 4"/>
          <p:cNvSpPr txBox="1"/>
          <p:nvPr/>
        </p:nvSpPr>
        <p:spPr>
          <a:xfrm>
            <a:off x="4288776" y="5006041"/>
            <a:ext cx="355536" cy="369332"/>
          </a:xfrm>
          <a:prstGeom prst="rect">
            <a:avLst/>
          </a:prstGeom>
          <a:noFill/>
        </p:spPr>
        <p:txBody>
          <a:bodyPr wrap="none" rtlCol="0">
            <a:spAutoFit/>
          </a:bodyPr>
          <a:lstStyle/>
          <a:p>
            <a:r>
              <a:rPr lang="en-US" dirty="0" smtClean="0"/>
              <a:t>N</a:t>
            </a:r>
            <a:endParaRPr lang="en-US" dirty="0"/>
          </a:p>
        </p:txBody>
      </p:sp>
      <p:sp>
        <p:nvSpPr>
          <p:cNvPr id="6" name="TextBox 5"/>
          <p:cNvSpPr txBox="1"/>
          <p:nvPr/>
        </p:nvSpPr>
        <p:spPr>
          <a:xfrm>
            <a:off x="6129541" y="5576583"/>
            <a:ext cx="355987" cy="369332"/>
          </a:xfrm>
          <a:prstGeom prst="rect">
            <a:avLst/>
          </a:prstGeom>
          <a:noFill/>
        </p:spPr>
        <p:txBody>
          <a:bodyPr wrap="none" rtlCol="0">
            <a:spAutoFit/>
          </a:bodyPr>
          <a:lstStyle/>
          <a:p>
            <a:r>
              <a:rPr lang="en-US" dirty="0" smtClean="0"/>
              <a:t>D</a:t>
            </a:r>
            <a:endParaRPr lang="en-US" dirty="0"/>
          </a:p>
        </p:txBody>
      </p:sp>
      <p:sp>
        <p:nvSpPr>
          <p:cNvPr id="7" name="TextBox 6"/>
          <p:cNvSpPr txBox="1"/>
          <p:nvPr/>
        </p:nvSpPr>
        <p:spPr>
          <a:xfrm>
            <a:off x="3479046" y="5961837"/>
            <a:ext cx="355987" cy="369332"/>
          </a:xfrm>
          <a:prstGeom prst="rect">
            <a:avLst/>
          </a:prstGeom>
          <a:noFill/>
        </p:spPr>
        <p:txBody>
          <a:bodyPr wrap="none" rtlCol="0">
            <a:spAutoFit/>
          </a:bodyPr>
          <a:lstStyle/>
          <a:p>
            <a:r>
              <a:rPr lang="en-US" dirty="0" smtClean="0"/>
              <a:t>D</a:t>
            </a:r>
            <a:endParaRPr lang="en-US" dirty="0"/>
          </a:p>
        </p:txBody>
      </p:sp>
    </p:spTree>
    <p:extLst>
      <p:ext uri="{BB962C8B-B14F-4D97-AF65-F5344CB8AC3E}">
        <p14:creationId xmlns:p14="http://schemas.microsoft.com/office/powerpoint/2010/main" val="313379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We will begin value problems with problems that contain two statements of equality that lead to two equations in two unknowns. Either substitution or elimination can be used to solve these equations. </a:t>
            </a:r>
            <a:endParaRPr lang="en-US" sz="4000" dirty="0"/>
          </a:p>
        </p:txBody>
      </p:sp>
    </p:spTree>
    <p:extLst>
      <p:ext uri="{BB962C8B-B14F-4D97-AF65-F5344CB8AC3E}">
        <p14:creationId xmlns:p14="http://schemas.microsoft.com/office/powerpoint/2010/main" val="45039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Karamagu</a:t>
            </a:r>
            <a:r>
              <a:rPr lang="en-US" sz="4000" dirty="0" smtClean="0"/>
              <a:t> had 50 nickels and dimes whose value was $4. How many of each kind of coin did he have?</a:t>
            </a:r>
            <a:endParaRPr lang="en-US" sz="4000" dirty="0"/>
          </a:p>
        </p:txBody>
      </p:sp>
    </p:spTree>
    <p:extLst>
      <p:ext uri="{BB962C8B-B14F-4D97-AF65-F5344CB8AC3E}">
        <p14:creationId xmlns:p14="http://schemas.microsoft.com/office/powerpoint/2010/main" val="425334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Answer:</a:t>
            </a:r>
          </a:p>
          <a:p>
            <a:pPr marL="0" indent="0">
              <a:buNone/>
            </a:pPr>
            <a:r>
              <a:rPr lang="en-US" sz="4000" dirty="0" smtClean="0"/>
              <a:t>N + N = 50</a:t>
            </a:r>
          </a:p>
          <a:p>
            <a:pPr marL="0" indent="0">
              <a:buNone/>
            </a:pPr>
            <a:r>
              <a:rPr lang="en-US" sz="4000" dirty="0" smtClean="0"/>
              <a:t>0.05N + 0.1N = 4</a:t>
            </a:r>
          </a:p>
          <a:p>
            <a:pPr marL="0" indent="0">
              <a:buNone/>
            </a:pPr>
            <a:r>
              <a:rPr lang="en-US" sz="4000" dirty="0" smtClean="0"/>
              <a:t>N = 30</a:t>
            </a:r>
          </a:p>
          <a:p>
            <a:pPr marL="0" indent="0">
              <a:buNone/>
            </a:pPr>
            <a:r>
              <a:rPr lang="en-US" sz="4000" dirty="0" smtClean="0"/>
              <a:t>N = 20</a:t>
            </a:r>
            <a:endParaRPr lang="en-US" sz="4000" dirty="0"/>
          </a:p>
        </p:txBody>
      </p:sp>
      <p:sp>
        <p:nvSpPr>
          <p:cNvPr id="4" name="TextBox 3"/>
          <p:cNvSpPr txBox="1"/>
          <p:nvPr/>
        </p:nvSpPr>
        <p:spPr>
          <a:xfrm>
            <a:off x="1251720" y="2999943"/>
            <a:ext cx="2777473" cy="1200329"/>
          </a:xfrm>
          <a:prstGeom prst="rect">
            <a:avLst/>
          </a:prstGeom>
          <a:noFill/>
        </p:spPr>
        <p:txBody>
          <a:bodyPr wrap="none" rtlCol="0">
            <a:spAutoFit/>
          </a:bodyPr>
          <a:lstStyle/>
          <a:p>
            <a:r>
              <a:rPr lang="en-US" dirty="0" smtClean="0"/>
              <a:t>N             D</a:t>
            </a:r>
          </a:p>
          <a:p>
            <a:endParaRPr lang="en-US" dirty="0"/>
          </a:p>
          <a:p>
            <a:endParaRPr lang="en-US" dirty="0" smtClean="0"/>
          </a:p>
          <a:p>
            <a:r>
              <a:rPr lang="en-US" dirty="0"/>
              <a:t> </a:t>
            </a:r>
            <a:r>
              <a:rPr lang="en-US" dirty="0" smtClean="0"/>
              <a:t>               N                       D</a:t>
            </a:r>
            <a:endParaRPr lang="en-US" dirty="0"/>
          </a:p>
        </p:txBody>
      </p:sp>
      <p:sp>
        <p:nvSpPr>
          <p:cNvPr id="5" name="TextBox 4"/>
          <p:cNvSpPr txBox="1"/>
          <p:nvPr/>
        </p:nvSpPr>
        <p:spPr>
          <a:xfrm>
            <a:off x="1251720" y="4509118"/>
            <a:ext cx="355987" cy="1200329"/>
          </a:xfrm>
          <a:prstGeom prst="rect">
            <a:avLst/>
          </a:prstGeom>
          <a:noFill/>
        </p:spPr>
        <p:txBody>
          <a:bodyPr wrap="none" rtlCol="0">
            <a:spAutoFit/>
          </a:bodyPr>
          <a:lstStyle/>
          <a:p>
            <a:r>
              <a:rPr lang="en-US" dirty="0" smtClean="0"/>
              <a:t>D</a:t>
            </a:r>
          </a:p>
          <a:p>
            <a:endParaRPr lang="en-US" dirty="0"/>
          </a:p>
          <a:p>
            <a:endParaRPr lang="en-US" dirty="0" smtClean="0"/>
          </a:p>
          <a:p>
            <a:r>
              <a:rPr lang="en-US" dirty="0"/>
              <a:t>N</a:t>
            </a:r>
          </a:p>
        </p:txBody>
      </p:sp>
    </p:spTree>
    <p:extLst>
      <p:ext uri="{BB962C8B-B14F-4D97-AF65-F5344CB8AC3E}">
        <p14:creationId xmlns:p14="http://schemas.microsoft.com/office/powerpoint/2010/main" val="352416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The fishmonger sold codfish for 6 pence each and mussels for 1 pence each. If Harriet bought a total of 26 items and spent 86 pence, how many codfish did she buy?</a:t>
            </a:r>
            <a:endParaRPr lang="en-US" sz="4000" dirty="0"/>
          </a:p>
        </p:txBody>
      </p:sp>
    </p:spTree>
    <p:extLst>
      <p:ext uri="{BB962C8B-B14F-4D97-AF65-F5344CB8AC3E}">
        <p14:creationId xmlns:p14="http://schemas.microsoft.com/office/powerpoint/2010/main" val="222683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N + N = 26</a:t>
            </a:r>
          </a:p>
          <a:p>
            <a:pPr marL="0" indent="0">
              <a:buNone/>
            </a:pPr>
            <a:r>
              <a:rPr lang="en-US" sz="4000" dirty="0" smtClean="0"/>
              <a:t>6N + 1N = 86</a:t>
            </a:r>
          </a:p>
          <a:p>
            <a:pPr marL="0" indent="0">
              <a:buNone/>
            </a:pPr>
            <a:r>
              <a:rPr lang="en-US" sz="4000" dirty="0" smtClean="0"/>
              <a:t>N = 12    N = 14</a:t>
            </a:r>
            <a:endParaRPr lang="en-US" sz="4000" dirty="0"/>
          </a:p>
        </p:txBody>
      </p:sp>
      <p:sp>
        <p:nvSpPr>
          <p:cNvPr id="4" name="TextBox 3"/>
          <p:cNvSpPr txBox="1"/>
          <p:nvPr/>
        </p:nvSpPr>
        <p:spPr>
          <a:xfrm>
            <a:off x="1233312" y="3073562"/>
            <a:ext cx="1816272" cy="1200329"/>
          </a:xfrm>
          <a:prstGeom prst="rect">
            <a:avLst/>
          </a:prstGeom>
          <a:noFill/>
        </p:spPr>
        <p:txBody>
          <a:bodyPr wrap="none" rtlCol="0">
            <a:spAutoFit/>
          </a:bodyPr>
          <a:lstStyle/>
          <a:p>
            <a:r>
              <a:rPr lang="en-US" dirty="0" smtClean="0"/>
              <a:t>C              M</a:t>
            </a:r>
          </a:p>
          <a:p>
            <a:endParaRPr lang="en-US" dirty="0"/>
          </a:p>
          <a:p>
            <a:endParaRPr lang="en-US" dirty="0" smtClean="0"/>
          </a:p>
          <a:p>
            <a:r>
              <a:rPr lang="en-US" dirty="0"/>
              <a:t> </a:t>
            </a:r>
            <a:r>
              <a:rPr lang="en-US" dirty="0" smtClean="0"/>
              <a:t>    C                 M</a:t>
            </a:r>
            <a:endParaRPr lang="en-US" dirty="0"/>
          </a:p>
        </p:txBody>
      </p:sp>
      <p:sp>
        <p:nvSpPr>
          <p:cNvPr id="5" name="TextBox 4"/>
          <p:cNvSpPr txBox="1"/>
          <p:nvPr/>
        </p:nvSpPr>
        <p:spPr>
          <a:xfrm>
            <a:off x="1269921" y="4766782"/>
            <a:ext cx="2277937" cy="369332"/>
          </a:xfrm>
          <a:prstGeom prst="rect">
            <a:avLst/>
          </a:prstGeom>
          <a:noFill/>
        </p:spPr>
        <p:txBody>
          <a:bodyPr wrap="none" rtlCol="0">
            <a:spAutoFit/>
          </a:bodyPr>
          <a:lstStyle/>
          <a:p>
            <a:r>
              <a:rPr lang="en-US" dirty="0" smtClean="0"/>
              <a:t>C                              M</a:t>
            </a:r>
            <a:endParaRPr lang="en-US" dirty="0"/>
          </a:p>
        </p:txBody>
      </p:sp>
    </p:spTree>
    <p:extLst>
      <p:ext uri="{BB962C8B-B14F-4D97-AF65-F5344CB8AC3E}">
        <p14:creationId xmlns:p14="http://schemas.microsoft.com/office/powerpoint/2010/main" val="4275180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36182"/>
            <a:ext cx="7313613" cy="5055018"/>
          </a:xfrm>
        </p:spPr>
        <p:txBody>
          <a:bodyPr>
            <a:normAutofit fontScale="92500" lnSpcReduction="20000"/>
          </a:bodyPr>
          <a:lstStyle/>
          <a:p>
            <a:pPr marL="0" indent="0">
              <a:buNone/>
            </a:pPr>
            <a:r>
              <a:rPr lang="en-US" sz="4000" dirty="0" smtClean="0"/>
              <a:t>When two angles in one triangle have the same measures as two angles in another triangle, the third angles are equal. A shorthand version of this statement is AA </a:t>
            </a:r>
            <a:r>
              <a:rPr lang="en-US" sz="4000" dirty="0" smtClean="0">
                <a:latin typeface="Wingdings"/>
                <a:ea typeface="Wingdings"/>
                <a:cs typeface="Wingdings"/>
                <a:sym typeface="Wingdings"/>
              </a:rPr>
              <a:t></a:t>
            </a:r>
            <a:r>
              <a:rPr lang="en-US" sz="4000" dirty="0">
                <a:sym typeface="Wingdings"/>
              </a:rPr>
              <a:t> </a:t>
            </a:r>
            <a:r>
              <a:rPr lang="en-US" sz="4000" dirty="0" smtClean="0">
                <a:sym typeface="Wingdings"/>
              </a:rPr>
              <a:t>AAA. This is easy to prove using substitution and the fact that if two things equal the same thing, they are equal to each other. This is the sixth postulate of Euclid and will be discussed in Lesson 30. </a:t>
            </a:r>
            <a:endParaRPr lang="en-US" sz="4000" dirty="0"/>
          </a:p>
        </p:txBody>
      </p:sp>
    </p:spTree>
    <p:extLst>
      <p:ext uri="{BB962C8B-B14F-4D97-AF65-F5344CB8AC3E}">
        <p14:creationId xmlns:p14="http://schemas.microsoft.com/office/powerpoint/2010/main" val="232306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38" y="625755"/>
            <a:ext cx="8449111" cy="6018292"/>
          </a:xfrm>
        </p:spPr>
        <p:txBody>
          <a:bodyPr>
            <a:normAutofit fontScale="85000" lnSpcReduction="20000"/>
          </a:bodyPr>
          <a:lstStyle/>
          <a:p>
            <a:pPr marL="0" indent="0">
              <a:buNone/>
            </a:pPr>
            <a:r>
              <a:rPr lang="en-US" sz="4000" dirty="0" smtClean="0"/>
              <a:t>Consider these triangles.</a:t>
            </a:r>
          </a:p>
          <a:p>
            <a:pPr marL="0" indent="0">
              <a:buNone/>
            </a:pPr>
            <a:endParaRPr lang="en-US" sz="4000" dirty="0"/>
          </a:p>
          <a:p>
            <a:pPr marL="0" indent="0">
              <a:buNone/>
            </a:pPr>
            <a:endParaRPr lang="en-US" sz="4000" dirty="0" smtClean="0"/>
          </a:p>
          <a:p>
            <a:pPr marL="0" indent="0">
              <a:buNone/>
            </a:pPr>
            <a:endParaRPr lang="en-US" sz="4000" dirty="0" smtClean="0"/>
          </a:p>
          <a:p>
            <a:pPr marL="0" indent="0">
              <a:buNone/>
            </a:pPr>
            <a:endParaRPr lang="en-US" sz="4000" dirty="0"/>
          </a:p>
          <a:p>
            <a:pPr marL="0" indent="0">
              <a:buNone/>
            </a:pPr>
            <a:r>
              <a:rPr lang="en-US" sz="4000" dirty="0" smtClean="0"/>
              <a:t>The tick marks show us that two angles in the left hand triangle are equal to two angles in the right hand triangle. Some say that this equality gives the third angles no choice but to be equal. They call this the no-choice theorem. We will do a simple three step proof.  </a:t>
            </a:r>
            <a:endParaRPr lang="en-US" sz="4000" dirty="0"/>
          </a:p>
        </p:txBody>
      </p:sp>
      <p:pic>
        <p:nvPicPr>
          <p:cNvPr id="4" name="Picture 3"/>
          <p:cNvPicPr>
            <a:picLocks noChangeAspect="1"/>
          </p:cNvPicPr>
          <p:nvPr/>
        </p:nvPicPr>
        <p:blipFill>
          <a:blip r:embed="rId2"/>
          <a:stretch>
            <a:fillRect/>
          </a:stretch>
        </p:blipFill>
        <p:spPr>
          <a:xfrm>
            <a:off x="3614214" y="884129"/>
            <a:ext cx="4153813" cy="2967009"/>
          </a:xfrm>
          <a:prstGeom prst="rect">
            <a:avLst/>
          </a:prstGeom>
        </p:spPr>
      </p:pic>
    </p:spTree>
    <p:extLst>
      <p:ext uri="{BB962C8B-B14F-4D97-AF65-F5344CB8AC3E}">
        <p14:creationId xmlns:p14="http://schemas.microsoft.com/office/powerpoint/2010/main" val="2715232527"/>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23</TotalTime>
  <Words>559</Words>
  <Application>Microsoft Macintosh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Inkwell</vt:lpstr>
      <vt:lpstr>Lesson 19: Value Word Problems, AA Means AAA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19: Value Word Problems, AA Means AAA</dc:title>
  <dc:creator>Haley</dc:creator>
  <cp:lastModifiedBy>Haley</cp:lastModifiedBy>
  <cp:revision>1</cp:revision>
  <dcterms:created xsi:type="dcterms:W3CDTF">2015-09-01T19:17:29Z</dcterms:created>
  <dcterms:modified xsi:type="dcterms:W3CDTF">2015-09-01T19:41:06Z</dcterms:modified>
</cp:coreProperties>
</file>