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72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103B89A-D565-0C4F-B4BD-17206F10BCE7}" type="datetimeFigureOut">
              <a:rPr lang="en-US" smtClean="0"/>
              <a:t>9/1/15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CBCDFFCB-2346-AE45-A018-A59F7400768B}"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03B89A-D565-0C4F-B4BD-17206F10BCE7}" type="datetimeFigureOut">
              <a:rPr lang="en-US" smtClean="0"/>
              <a:t>9/1/15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CDFFCB-2346-AE45-A018-A59F7400768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03B89A-D565-0C4F-B4BD-17206F10BCE7}" type="datetimeFigureOut">
              <a:rPr lang="en-US" smtClean="0"/>
              <a:t>9/1/15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CDFFCB-2346-AE45-A018-A59F7400768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03B89A-D565-0C4F-B4BD-17206F10BCE7}" type="datetimeFigureOut">
              <a:rPr lang="en-US" smtClean="0"/>
              <a:t>9/1/15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CDFFCB-2346-AE45-A018-A59F7400768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103B89A-D565-0C4F-B4BD-17206F10BCE7}" type="datetimeFigureOut">
              <a:rPr lang="en-US" smtClean="0"/>
              <a:t>9/1/15</a:t>
            </a:fld>
            <a:endParaRPr lang="en-US" dirty="0"/>
          </a:p>
        </p:txBody>
      </p:sp>
      <p:sp>
        <p:nvSpPr>
          <p:cNvPr id="8" name="Slide Number Placeholder 7"/>
          <p:cNvSpPr>
            <a:spLocks noGrp="1"/>
          </p:cNvSpPr>
          <p:nvPr>
            <p:ph type="sldNum" sz="quarter" idx="11"/>
          </p:nvPr>
        </p:nvSpPr>
        <p:spPr/>
        <p:txBody>
          <a:bodyPr/>
          <a:lstStyle/>
          <a:p>
            <a:fld id="{CBCDFFCB-2346-AE45-A018-A59F7400768B}"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103B89A-D565-0C4F-B4BD-17206F10BCE7}" type="datetimeFigureOut">
              <a:rPr lang="en-US" smtClean="0"/>
              <a:t>9/1/15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CDFFCB-2346-AE45-A018-A59F7400768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103B89A-D565-0C4F-B4BD-17206F10BCE7}" type="datetimeFigureOut">
              <a:rPr lang="en-US" smtClean="0"/>
              <a:t>9/1/15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BCDFFCB-2346-AE45-A018-A59F7400768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03B89A-D565-0C4F-B4BD-17206F10BCE7}" type="datetimeFigureOut">
              <a:rPr lang="en-US" smtClean="0"/>
              <a:t>9/1/15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BCDFFCB-2346-AE45-A018-A59F7400768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03B89A-D565-0C4F-B4BD-17206F10BCE7}" type="datetimeFigureOut">
              <a:rPr lang="en-US" smtClean="0"/>
              <a:t>9/1/15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BCDFFCB-2346-AE45-A018-A59F7400768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03B89A-D565-0C4F-B4BD-17206F10BCE7}" type="datetimeFigureOut">
              <a:rPr lang="en-US" smtClean="0"/>
              <a:t>9/1/15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CDFFCB-2346-AE45-A018-A59F7400768B}"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03B89A-D565-0C4F-B4BD-17206F10BCE7}" type="datetimeFigureOut">
              <a:rPr lang="en-US" smtClean="0"/>
              <a:t>9/1/15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CBCDFFCB-2346-AE45-A018-A59F7400768B}" type="slidenum">
              <a:rPr lang="en-US" smtClean="0"/>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A103B89A-D565-0C4F-B4BD-17206F10BCE7}" type="datetimeFigureOut">
              <a:rPr lang="en-US" smtClean="0"/>
              <a:t>9/1/15</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CBCDFFCB-2346-AE45-A018-A59F7400768B}" type="slidenum">
              <a:rPr lang="en-US" smtClean="0"/>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5992142"/>
          </a:xfrm>
        </p:spPr>
        <p:txBody>
          <a:bodyPr/>
          <a:lstStyle/>
          <a:p>
            <a:r>
              <a:rPr lang="en-US" sz="6000" dirty="0" smtClean="0"/>
              <a:t>Lesson 17:</a:t>
            </a:r>
            <a:br>
              <a:rPr lang="en-US" sz="6000" dirty="0" smtClean="0"/>
            </a:br>
            <a:r>
              <a:rPr lang="en-US" sz="6000" dirty="0" smtClean="0"/>
              <a:t>Subscribed variables, angle relationships</a:t>
            </a:r>
            <a:endParaRPr lang="en-US" sz="6000" dirty="0"/>
          </a:p>
        </p:txBody>
      </p:sp>
    </p:spTree>
    <p:extLst>
      <p:ext uri="{BB962C8B-B14F-4D97-AF65-F5344CB8AC3E}">
        <p14:creationId xmlns:p14="http://schemas.microsoft.com/office/powerpoint/2010/main" val="688342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Answer:</a:t>
            </a:r>
          </a:p>
          <a:p>
            <a:r>
              <a:rPr lang="en-US" sz="4000" dirty="0" smtClean="0"/>
              <a:t>T = 3</a:t>
            </a:r>
          </a:p>
          <a:p>
            <a:r>
              <a:rPr lang="en-US" sz="4000" dirty="0" smtClean="0"/>
              <a:t>T = 2</a:t>
            </a:r>
            <a:endParaRPr lang="en-US" sz="4000" dirty="0"/>
          </a:p>
        </p:txBody>
      </p:sp>
      <p:sp>
        <p:nvSpPr>
          <p:cNvPr id="4" name="TextBox 3"/>
          <p:cNvSpPr txBox="1"/>
          <p:nvPr/>
        </p:nvSpPr>
        <p:spPr>
          <a:xfrm>
            <a:off x="717898" y="2944730"/>
            <a:ext cx="402674" cy="1200329"/>
          </a:xfrm>
          <a:prstGeom prst="rect">
            <a:avLst/>
          </a:prstGeom>
          <a:noFill/>
        </p:spPr>
        <p:txBody>
          <a:bodyPr wrap="none" rtlCol="0">
            <a:spAutoFit/>
          </a:bodyPr>
          <a:lstStyle/>
          <a:p>
            <a:r>
              <a:rPr lang="en-US" dirty="0" smtClean="0"/>
              <a:t>W</a:t>
            </a:r>
          </a:p>
          <a:p>
            <a:endParaRPr lang="en-US" dirty="0"/>
          </a:p>
          <a:p>
            <a:endParaRPr lang="en-US" dirty="0" smtClean="0"/>
          </a:p>
          <a:p>
            <a:r>
              <a:rPr lang="en-US" dirty="0"/>
              <a:t>M</a:t>
            </a:r>
          </a:p>
        </p:txBody>
      </p:sp>
    </p:spTree>
    <p:extLst>
      <p:ext uri="{BB962C8B-B14F-4D97-AF65-F5344CB8AC3E}">
        <p14:creationId xmlns:p14="http://schemas.microsoft.com/office/powerpoint/2010/main" val="531022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We can devise problems about angle relationships that let us practice the solutions of two equations in two unknowns.</a:t>
            </a:r>
            <a:endParaRPr lang="en-US" sz="4000" dirty="0"/>
          </a:p>
        </p:txBody>
      </p:sp>
    </p:spTree>
    <p:extLst>
      <p:ext uri="{BB962C8B-B14F-4D97-AF65-F5344CB8AC3E}">
        <p14:creationId xmlns:p14="http://schemas.microsoft.com/office/powerpoint/2010/main" val="2199402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Example:</a:t>
            </a:r>
          </a:p>
          <a:p>
            <a:r>
              <a:rPr lang="en-US" sz="4000" dirty="0" smtClean="0"/>
              <a:t>Find x and y.</a:t>
            </a:r>
            <a:endParaRPr lang="en-US" sz="4000" dirty="0"/>
          </a:p>
        </p:txBody>
      </p:sp>
      <p:cxnSp>
        <p:nvCxnSpPr>
          <p:cNvPr id="5" name="Straight Arrow Connector 4"/>
          <p:cNvCxnSpPr/>
          <p:nvPr/>
        </p:nvCxnSpPr>
        <p:spPr>
          <a:xfrm>
            <a:off x="1325351" y="3901767"/>
            <a:ext cx="6074524" cy="0"/>
          </a:xfrm>
          <a:prstGeom prst="straightConnector1">
            <a:avLst/>
          </a:prstGeom>
          <a:ln>
            <a:solidFill>
              <a:srgbClr val="00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1325351" y="5484560"/>
            <a:ext cx="6074524" cy="0"/>
          </a:xfrm>
          <a:prstGeom prst="straightConnector1">
            <a:avLst/>
          </a:prstGeom>
          <a:ln>
            <a:solidFill>
              <a:srgbClr val="00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V="1">
            <a:off x="2337772" y="3294417"/>
            <a:ext cx="3515861" cy="2831746"/>
          </a:xfrm>
          <a:prstGeom prst="straightConnector1">
            <a:avLst/>
          </a:prstGeom>
          <a:ln>
            <a:solidFill>
              <a:srgbClr val="00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3758719" y="3483252"/>
            <a:ext cx="1284977" cy="400110"/>
          </a:xfrm>
          <a:prstGeom prst="rect">
            <a:avLst/>
          </a:prstGeom>
          <a:noFill/>
        </p:spPr>
        <p:txBody>
          <a:bodyPr wrap="none" rtlCol="0">
            <a:spAutoFit/>
          </a:bodyPr>
          <a:lstStyle/>
          <a:p>
            <a:r>
              <a:rPr lang="en-US" sz="2000" dirty="0" smtClean="0"/>
              <a:t>(7x – 2y)°</a:t>
            </a:r>
            <a:endParaRPr lang="en-US" sz="2000" dirty="0"/>
          </a:p>
        </p:txBody>
      </p:sp>
      <p:sp>
        <p:nvSpPr>
          <p:cNvPr id="16" name="TextBox 15"/>
          <p:cNvSpPr txBox="1"/>
          <p:nvPr/>
        </p:nvSpPr>
        <p:spPr>
          <a:xfrm>
            <a:off x="5567374" y="3501657"/>
            <a:ext cx="572518" cy="400110"/>
          </a:xfrm>
          <a:prstGeom prst="rect">
            <a:avLst/>
          </a:prstGeom>
          <a:noFill/>
        </p:spPr>
        <p:txBody>
          <a:bodyPr wrap="none" rtlCol="0">
            <a:spAutoFit/>
          </a:bodyPr>
          <a:lstStyle/>
          <a:p>
            <a:r>
              <a:rPr lang="en-US" sz="2000" dirty="0" smtClean="0"/>
              <a:t>50°</a:t>
            </a:r>
            <a:endParaRPr lang="en-US" sz="2000" dirty="0"/>
          </a:p>
        </p:txBody>
      </p:sp>
      <p:sp>
        <p:nvSpPr>
          <p:cNvPr id="17" name="TextBox 16"/>
          <p:cNvSpPr txBox="1"/>
          <p:nvPr/>
        </p:nvSpPr>
        <p:spPr>
          <a:xfrm>
            <a:off x="3758719" y="5084450"/>
            <a:ext cx="1427619" cy="400110"/>
          </a:xfrm>
          <a:prstGeom prst="rect">
            <a:avLst/>
          </a:prstGeom>
          <a:noFill/>
        </p:spPr>
        <p:txBody>
          <a:bodyPr wrap="none" rtlCol="0">
            <a:spAutoFit/>
          </a:bodyPr>
          <a:lstStyle/>
          <a:p>
            <a:r>
              <a:rPr lang="en-US" sz="2000" dirty="0" smtClean="0"/>
              <a:t>(5x – 10y)°</a:t>
            </a:r>
            <a:endParaRPr lang="en-US" sz="2000" dirty="0"/>
          </a:p>
        </p:txBody>
      </p:sp>
    </p:spTree>
    <p:extLst>
      <p:ext uri="{BB962C8B-B14F-4D97-AF65-F5344CB8AC3E}">
        <p14:creationId xmlns:p14="http://schemas.microsoft.com/office/powerpoint/2010/main" val="4023354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Answer:</a:t>
            </a:r>
          </a:p>
          <a:p>
            <a:r>
              <a:rPr lang="en-US" sz="4000" dirty="0" smtClean="0"/>
              <a:t>x = 20</a:t>
            </a:r>
          </a:p>
          <a:p>
            <a:r>
              <a:rPr lang="en-US" sz="4000" dirty="0" smtClean="0"/>
              <a:t>y = 5</a:t>
            </a:r>
            <a:endParaRPr lang="en-US" sz="4000" dirty="0"/>
          </a:p>
        </p:txBody>
      </p:sp>
    </p:spTree>
    <p:extLst>
      <p:ext uri="{BB962C8B-B14F-4D97-AF65-F5344CB8AC3E}">
        <p14:creationId xmlns:p14="http://schemas.microsoft.com/office/powerpoint/2010/main" val="3710426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HW: Lesson 17 #1-30</a:t>
            </a:r>
            <a:endParaRPr lang="en-US" sz="4000" dirty="0"/>
          </a:p>
        </p:txBody>
      </p:sp>
    </p:spTree>
    <p:extLst>
      <p:ext uri="{BB962C8B-B14F-4D97-AF65-F5344CB8AC3E}">
        <p14:creationId xmlns:p14="http://schemas.microsoft.com/office/powerpoint/2010/main" val="3674644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2878"/>
            <a:ext cx="7620000" cy="5813285"/>
          </a:xfrm>
        </p:spPr>
        <p:txBody>
          <a:bodyPr>
            <a:normAutofit fontScale="85000" lnSpcReduction="10000"/>
          </a:bodyPr>
          <a:lstStyle/>
          <a:p>
            <a:r>
              <a:rPr lang="en-US" sz="4000" dirty="0" smtClean="0"/>
              <a:t>In first-degree equations in two unknowns, we often use the letter x to represent the independent variable and the letter y to represent the dependent variable. Thus, if we are given the linear equation</a:t>
            </a:r>
          </a:p>
          <a:p>
            <a:r>
              <a:rPr lang="en-US" sz="4000" dirty="0"/>
              <a:t>	</a:t>
            </a:r>
            <a:r>
              <a:rPr lang="en-US" sz="4000" dirty="0" smtClean="0"/>
              <a:t>		2x + 3y = 6</a:t>
            </a:r>
          </a:p>
          <a:p>
            <a:r>
              <a:rPr lang="en-US" sz="4000" dirty="0" smtClean="0"/>
              <a:t>And are asked to graph the equation, we would first solve the equation for y and get</a:t>
            </a:r>
          </a:p>
          <a:p>
            <a:r>
              <a:rPr lang="en-US" sz="4000" dirty="0"/>
              <a:t>	</a:t>
            </a:r>
            <a:r>
              <a:rPr lang="en-US" sz="4000" dirty="0" smtClean="0"/>
              <a:t>		y = -2/3x + 2</a:t>
            </a:r>
            <a:endParaRPr lang="en-US" sz="4000" dirty="0"/>
          </a:p>
        </p:txBody>
      </p:sp>
    </p:spTree>
    <p:extLst>
      <p:ext uri="{BB962C8B-B14F-4D97-AF65-F5344CB8AC3E}">
        <p14:creationId xmlns:p14="http://schemas.microsoft.com/office/powerpoint/2010/main" val="2274919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This is the familiar slope-intercept form of the equation, and we can now graph the equation. </a:t>
            </a:r>
            <a:endParaRPr lang="en-US" sz="4000" dirty="0"/>
          </a:p>
        </p:txBody>
      </p:sp>
    </p:spTree>
    <p:extLst>
      <p:ext uri="{BB962C8B-B14F-4D97-AF65-F5344CB8AC3E}">
        <p14:creationId xmlns:p14="http://schemas.microsoft.com/office/powerpoint/2010/main" val="608124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We now note that the intercept is +2 and that the sign of the slope is negative. If we visualize a triangle, we see that the slope is -2/3. </a:t>
            </a:r>
            <a:endParaRPr lang="en-US" sz="4000" dirty="0"/>
          </a:p>
        </p:txBody>
      </p:sp>
    </p:spTree>
    <p:extLst>
      <p:ext uri="{BB962C8B-B14F-4D97-AF65-F5344CB8AC3E}">
        <p14:creationId xmlns:p14="http://schemas.microsoft.com/office/powerpoint/2010/main" val="1154239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9916"/>
            <a:ext cx="7620000" cy="4856248"/>
          </a:xfrm>
        </p:spPr>
        <p:txBody>
          <a:bodyPr>
            <a:normAutofit fontScale="85000" lnSpcReduction="20000"/>
          </a:bodyPr>
          <a:lstStyle/>
          <a:p>
            <a:r>
              <a:rPr lang="en-US" sz="4000" dirty="0" smtClean="0"/>
              <a:t>When we work word problems, the use of x and y as variables is often not helpful, because it is difficult to remember what these letters represent. If we use subscripted variables, however, there is no difficulty in recognizing the variable. The large letter gives the general description, and the smaller letter supplies more specific information. </a:t>
            </a:r>
            <a:endParaRPr lang="en-US" sz="4000" dirty="0"/>
          </a:p>
        </p:txBody>
      </p:sp>
    </p:spTree>
    <p:extLst>
      <p:ext uri="{BB962C8B-B14F-4D97-AF65-F5344CB8AC3E}">
        <p14:creationId xmlns:p14="http://schemas.microsoft.com/office/powerpoint/2010/main" val="3514170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4000" dirty="0"/>
              <a:t>To use subscripted variables to say the sum of the number of nickels and the number of dimes was 40, we could write</a:t>
            </a:r>
          </a:p>
          <a:p>
            <a:r>
              <a:rPr lang="en-US" sz="4000" dirty="0" smtClean="0"/>
              <a:t>		   N + N = 40</a:t>
            </a:r>
          </a:p>
          <a:p>
            <a:r>
              <a:rPr lang="en-US" sz="4000" dirty="0" smtClean="0"/>
              <a:t>Here N means number of nickels and N means number of dimes. </a:t>
            </a:r>
            <a:endParaRPr lang="en-US" sz="4000" dirty="0"/>
          </a:p>
        </p:txBody>
      </p:sp>
      <p:sp>
        <p:nvSpPr>
          <p:cNvPr id="4" name="TextBox 3"/>
          <p:cNvSpPr txBox="1"/>
          <p:nvPr/>
        </p:nvSpPr>
        <p:spPr>
          <a:xfrm>
            <a:off x="2982039" y="4269859"/>
            <a:ext cx="1287657" cy="369332"/>
          </a:xfrm>
          <a:prstGeom prst="rect">
            <a:avLst/>
          </a:prstGeom>
          <a:noFill/>
        </p:spPr>
        <p:txBody>
          <a:bodyPr wrap="none" rtlCol="0">
            <a:spAutoFit/>
          </a:bodyPr>
          <a:lstStyle/>
          <a:p>
            <a:r>
              <a:rPr lang="en-US" dirty="0" smtClean="0"/>
              <a:t>N            D</a:t>
            </a:r>
            <a:endParaRPr lang="en-US" dirty="0"/>
          </a:p>
        </p:txBody>
      </p:sp>
      <p:sp>
        <p:nvSpPr>
          <p:cNvPr id="5" name="TextBox 4"/>
          <p:cNvSpPr txBox="1"/>
          <p:nvPr/>
        </p:nvSpPr>
        <p:spPr>
          <a:xfrm>
            <a:off x="1914395" y="4969232"/>
            <a:ext cx="351366" cy="369332"/>
          </a:xfrm>
          <a:prstGeom prst="rect">
            <a:avLst/>
          </a:prstGeom>
          <a:noFill/>
        </p:spPr>
        <p:txBody>
          <a:bodyPr wrap="none" rtlCol="0">
            <a:spAutoFit/>
          </a:bodyPr>
          <a:lstStyle/>
          <a:p>
            <a:r>
              <a:rPr lang="en-US" dirty="0" smtClean="0"/>
              <a:t>N</a:t>
            </a:r>
            <a:endParaRPr lang="en-US" dirty="0"/>
          </a:p>
        </p:txBody>
      </p:sp>
      <p:sp>
        <p:nvSpPr>
          <p:cNvPr id="6" name="TextBox 5"/>
          <p:cNvSpPr txBox="1"/>
          <p:nvPr/>
        </p:nvSpPr>
        <p:spPr>
          <a:xfrm>
            <a:off x="1738712" y="5521369"/>
            <a:ext cx="351366" cy="369332"/>
          </a:xfrm>
          <a:prstGeom prst="rect">
            <a:avLst/>
          </a:prstGeom>
          <a:noFill/>
        </p:spPr>
        <p:txBody>
          <a:bodyPr wrap="none" rtlCol="0">
            <a:spAutoFit/>
          </a:bodyPr>
          <a:lstStyle/>
          <a:p>
            <a:r>
              <a:rPr lang="en-US" dirty="0" smtClean="0"/>
              <a:t>D</a:t>
            </a:r>
            <a:endParaRPr lang="en-US" dirty="0"/>
          </a:p>
        </p:txBody>
      </p:sp>
    </p:spTree>
    <p:extLst>
      <p:ext uri="{BB962C8B-B14F-4D97-AF65-F5344CB8AC3E}">
        <p14:creationId xmlns:p14="http://schemas.microsoft.com/office/powerpoint/2010/main" val="372159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Example:</a:t>
            </a:r>
          </a:p>
          <a:p>
            <a:r>
              <a:rPr lang="en-US" sz="4000" dirty="0" smtClean="0"/>
              <a:t>Solve the system:</a:t>
            </a:r>
          </a:p>
          <a:p>
            <a:r>
              <a:rPr lang="en-US" sz="4000" dirty="0"/>
              <a:t>	</a:t>
            </a:r>
            <a:r>
              <a:rPr lang="en-US" sz="4000" dirty="0" smtClean="0"/>
              <a:t>		N + N = 40</a:t>
            </a:r>
          </a:p>
          <a:p>
            <a:r>
              <a:rPr lang="en-US" sz="4000" dirty="0"/>
              <a:t>	</a:t>
            </a:r>
            <a:r>
              <a:rPr lang="en-US" sz="4000" dirty="0" smtClean="0"/>
              <a:t>		5N + 10N = 250</a:t>
            </a:r>
            <a:endParaRPr lang="en-US" sz="4000" dirty="0"/>
          </a:p>
        </p:txBody>
      </p:sp>
      <p:sp>
        <p:nvSpPr>
          <p:cNvPr id="4" name="Left Brace 3"/>
          <p:cNvSpPr/>
          <p:nvPr/>
        </p:nvSpPr>
        <p:spPr>
          <a:xfrm>
            <a:off x="3000447" y="3441653"/>
            <a:ext cx="155448" cy="1361938"/>
          </a:xfrm>
          <a:prstGeom prst="leftBrace">
            <a:avLst/>
          </a:prstGeom>
          <a:ln>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5" name="TextBox 4"/>
          <p:cNvSpPr txBox="1"/>
          <p:nvPr/>
        </p:nvSpPr>
        <p:spPr>
          <a:xfrm>
            <a:off x="3552677" y="3828149"/>
            <a:ext cx="2185514" cy="1200329"/>
          </a:xfrm>
          <a:prstGeom prst="rect">
            <a:avLst/>
          </a:prstGeom>
          <a:noFill/>
        </p:spPr>
        <p:txBody>
          <a:bodyPr wrap="none" rtlCol="0">
            <a:spAutoFit/>
          </a:bodyPr>
          <a:lstStyle/>
          <a:p>
            <a:r>
              <a:rPr lang="en-US" dirty="0" smtClean="0"/>
              <a:t>N             D</a:t>
            </a:r>
          </a:p>
          <a:p>
            <a:endParaRPr lang="en-US" dirty="0"/>
          </a:p>
          <a:p>
            <a:endParaRPr lang="en-US" dirty="0" smtClean="0"/>
          </a:p>
          <a:p>
            <a:r>
              <a:rPr lang="en-US" dirty="0"/>
              <a:t> </a:t>
            </a:r>
            <a:r>
              <a:rPr lang="en-US" dirty="0" smtClean="0"/>
              <a:t>    N                     D</a:t>
            </a:r>
            <a:endParaRPr lang="en-US" dirty="0"/>
          </a:p>
        </p:txBody>
      </p:sp>
    </p:spTree>
    <p:extLst>
      <p:ext uri="{BB962C8B-B14F-4D97-AF65-F5344CB8AC3E}">
        <p14:creationId xmlns:p14="http://schemas.microsoft.com/office/powerpoint/2010/main" val="2181288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Answer:</a:t>
            </a:r>
          </a:p>
          <a:p>
            <a:r>
              <a:rPr lang="en-US" sz="4000" dirty="0" smtClean="0"/>
              <a:t>N = 10</a:t>
            </a:r>
          </a:p>
          <a:p>
            <a:r>
              <a:rPr lang="en-US" sz="4000" dirty="0" smtClean="0"/>
              <a:t>N = 30</a:t>
            </a:r>
            <a:endParaRPr lang="en-US" sz="4000" dirty="0"/>
          </a:p>
        </p:txBody>
      </p:sp>
      <p:sp>
        <p:nvSpPr>
          <p:cNvPr id="4" name="TextBox 3"/>
          <p:cNvSpPr txBox="1"/>
          <p:nvPr/>
        </p:nvSpPr>
        <p:spPr>
          <a:xfrm>
            <a:off x="773121" y="2981539"/>
            <a:ext cx="351366" cy="1200329"/>
          </a:xfrm>
          <a:prstGeom prst="rect">
            <a:avLst/>
          </a:prstGeom>
          <a:noFill/>
        </p:spPr>
        <p:txBody>
          <a:bodyPr wrap="none" rtlCol="0">
            <a:spAutoFit/>
          </a:bodyPr>
          <a:lstStyle/>
          <a:p>
            <a:r>
              <a:rPr lang="en-US" dirty="0" smtClean="0"/>
              <a:t>D</a:t>
            </a:r>
          </a:p>
          <a:p>
            <a:endParaRPr lang="en-US" dirty="0"/>
          </a:p>
          <a:p>
            <a:endParaRPr lang="en-US" dirty="0" smtClean="0"/>
          </a:p>
          <a:p>
            <a:r>
              <a:rPr lang="en-US" dirty="0"/>
              <a:t>N</a:t>
            </a:r>
          </a:p>
        </p:txBody>
      </p:sp>
    </p:spTree>
    <p:extLst>
      <p:ext uri="{BB962C8B-B14F-4D97-AF65-F5344CB8AC3E}">
        <p14:creationId xmlns:p14="http://schemas.microsoft.com/office/powerpoint/2010/main" val="3860504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4000" dirty="0" smtClean="0"/>
              <a:t>Example:</a:t>
            </a:r>
          </a:p>
          <a:p>
            <a:r>
              <a:rPr lang="en-US" sz="4000" dirty="0" smtClean="0"/>
              <a:t>Solve the following system of equations</a:t>
            </a:r>
          </a:p>
          <a:p>
            <a:r>
              <a:rPr lang="en-US" sz="4000" dirty="0" smtClean="0"/>
              <a:t>R T + R T = 260</a:t>
            </a:r>
          </a:p>
          <a:p>
            <a:r>
              <a:rPr lang="en-US" sz="4000" dirty="0" smtClean="0"/>
              <a:t>R = 40</a:t>
            </a:r>
          </a:p>
          <a:p>
            <a:r>
              <a:rPr lang="en-US" sz="4000" dirty="0" smtClean="0"/>
              <a:t>R = 60</a:t>
            </a:r>
          </a:p>
          <a:p>
            <a:r>
              <a:rPr lang="en-US" sz="4000" dirty="0" smtClean="0"/>
              <a:t>T + T = 5</a:t>
            </a:r>
            <a:endParaRPr lang="en-US" sz="4000" dirty="0"/>
          </a:p>
        </p:txBody>
      </p:sp>
      <p:sp>
        <p:nvSpPr>
          <p:cNvPr id="4" name="TextBox 3"/>
          <p:cNvSpPr txBox="1"/>
          <p:nvPr/>
        </p:nvSpPr>
        <p:spPr>
          <a:xfrm>
            <a:off x="754714" y="3772935"/>
            <a:ext cx="2095445" cy="2308324"/>
          </a:xfrm>
          <a:prstGeom prst="rect">
            <a:avLst/>
          </a:prstGeom>
          <a:noFill/>
        </p:spPr>
        <p:txBody>
          <a:bodyPr wrap="none" rtlCol="0">
            <a:spAutoFit/>
          </a:bodyPr>
          <a:lstStyle/>
          <a:p>
            <a:r>
              <a:rPr lang="en-US" dirty="0" smtClean="0"/>
              <a:t>M   M            W  W</a:t>
            </a:r>
          </a:p>
          <a:p>
            <a:endParaRPr lang="en-US" dirty="0"/>
          </a:p>
          <a:p>
            <a:r>
              <a:rPr lang="en-US" dirty="0" smtClean="0"/>
              <a:t> M</a:t>
            </a:r>
          </a:p>
          <a:p>
            <a:endParaRPr lang="en-US" dirty="0"/>
          </a:p>
          <a:p>
            <a:endParaRPr lang="en-US" dirty="0" smtClean="0"/>
          </a:p>
          <a:p>
            <a:r>
              <a:rPr lang="en-US" dirty="0"/>
              <a:t> </a:t>
            </a:r>
            <a:r>
              <a:rPr lang="en-US" dirty="0" smtClean="0"/>
              <a:t>W</a:t>
            </a:r>
          </a:p>
          <a:p>
            <a:endParaRPr lang="en-US" dirty="0"/>
          </a:p>
          <a:p>
            <a:r>
              <a:rPr lang="en-US" dirty="0" smtClean="0"/>
              <a:t>M         W</a:t>
            </a:r>
          </a:p>
        </p:txBody>
      </p:sp>
    </p:spTree>
    <p:extLst>
      <p:ext uri="{BB962C8B-B14F-4D97-AF65-F5344CB8AC3E}">
        <p14:creationId xmlns:p14="http://schemas.microsoft.com/office/powerpoint/2010/main" val="20924247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20</TotalTime>
  <Words>314</Words>
  <Application>Microsoft Macintosh PowerPoint</Application>
  <PresentationFormat>On-screen Show (4:3)</PresentationFormat>
  <Paragraphs>60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Essential</vt:lpstr>
      <vt:lpstr>Lesson 17: Subscribed variables, angle relationships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17: Subscribed variables, angle relationships</dc:title>
  <dc:creator>Haley</dc:creator>
  <cp:lastModifiedBy>Haley</cp:lastModifiedBy>
  <cp:revision>1</cp:revision>
  <dcterms:created xsi:type="dcterms:W3CDTF">2015-09-01T15:13:42Z</dcterms:created>
  <dcterms:modified xsi:type="dcterms:W3CDTF">2015-09-01T15:34:08Z</dcterms:modified>
</cp:coreProperties>
</file>