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73" r:id="rId2"/>
    <p:sldId id="274" r:id="rId3"/>
    <p:sldId id="256" r:id="rId4"/>
    <p:sldId id="258" r:id="rId5"/>
    <p:sldId id="257"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4" d="100"/>
          <a:sy n="64" d="100"/>
        </p:scale>
        <p:origin x="-88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2069C06D-4ED8-42C6-905D-CA84CA1B6CBF}" type="datetime2">
              <a:rPr lang="en-US" smtClean="0"/>
              <a:t>Monday, September 8, 14</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6EEE0E-EDB0-4D84-86B0-50833DF22902}" type="datetime2">
              <a:rPr lang="en-US" smtClean="0"/>
              <a:t>Monday, September 8, 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14372C-B5AB-4C39-B273-B99224EB4DD5}" type="datetime2">
              <a:rPr lang="en-US" smtClean="0"/>
              <a:t>Monday, September 8, 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14CB1CAA-32CD-4B55-B92A-B8F0843CACF4}" type="datetime2">
              <a:rPr lang="en-US" smtClean="0"/>
              <a:t>Monday, September 8, 14</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3AD8CDC4-3D19-4983-B478-82F6B8E5AB66}" type="datetime2">
              <a:rPr lang="en-US" smtClean="0"/>
              <a:t>Monday, September 8, 14</a:t>
            </a:fld>
            <a:endParaRPr lang="en-US" dirty="0"/>
          </a:p>
        </p:txBody>
      </p:sp>
      <p:sp>
        <p:nvSpPr>
          <p:cNvPr id="13" name="Slide Number Placeholder 12"/>
          <p:cNvSpPr>
            <a:spLocks noGrp="1"/>
          </p:cNvSpPr>
          <p:nvPr>
            <p:ph type="sldNum" sz="quarter" idx="11"/>
          </p:nvPr>
        </p:nvSpPr>
        <p:spPr/>
        <p:txBody>
          <a:bodyPr/>
          <a:lstStyle/>
          <a:p>
            <a:fld id="{1789C0F2-17E0-497A-9BBE-0C73201AAFE3}"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4B82477-D5D3-4181-8C11-75D0F2433A87}" type="datetime2">
              <a:rPr lang="en-US" smtClean="0"/>
              <a:t>Monday, September 8, 14</a:t>
            </a:fld>
            <a:endParaRPr lang="en-US" dirty="0"/>
          </a:p>
        </p:txBody>
      </p:sp>
      <p:sp>
        <p:nvSpPr>
          <p:cNvPr id="9" name="Slide Number Placeholder 8"/>
          <p:cNvSpPr>
            <a:spLocks noGrp="1"/>
          </p:cNvSpPr>
          <p:nvPr>
            <p:ph type="sldNum" sz="quarter" idx="11"/>
          </p:nvPr>
        </p:nvSpPr>
        <p:spPr/>
        <p:txBody>
          <a:bodyPr/>
          <a:lstStyle/>
          <a:p>
            <a:fld id="{1789C0F2-17E0-497A-9BBE-0C73201AAFE3}"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213E253B-1893-4367-8BAE-DF4BC10DC578}" type="datetime2">
              <a:rPr lang="en-US" smtClean="0"/>
              <a:t>Monday, September 8, 14</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8B62300D-25B3-4603-86C9-4CB776489F00}" type="datetime2">
              <a:rPr lang="en-US" smtClean="0"/>
              <a:t>Monday, September 8, 14</a:t>
            </a:fld>
            <a:endParaRPr lang="en-US" dirty="0"/>
          </a:p>
        </p:txBody>
      </p:sp>
      <p:sp>
        <p:nvSpPr>
          <p:cNvPr id="8" name="Slide Number Placeholder 7"/>
          <p:cNvSpPr>
            <a:spLocks noGrp="1"/>
          </p:cNvSpPr>
          <p:nvPr>
            <p:ph type="sldNum" sz="quarter" idx="11"/>
          </p:nvPr>
        </p:nvSpPr>
        <p:spPr/>
        <p:txBody>
          <a:bodyPr/>
          <a:lstStyle/>
          <a:p>
            <a:fld id="{1789C0F2-17E0-497A-9BBE-0C73201AAFE3}"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6314AD9-FCC8-48B7-B85B-012A91320DFF}" type="datetime2">
              <a:rPr lang="en-US" smtClean="0"/>
              <a:t>Monday, September 8, 14</a:t>
            </a:fld>
            <a:endParaRPr lang="en-US" dirty="0"/>
          </a:p>
        </p:txBody>
      </p:sp>
      <p:sp>
        <p:nvSpPr>
          <p:cNvPr id="6" name="Slide Number Placeholder 5"/>
          <p:cNvSpPr>
            <a:spLocks noGrp="1"/>
          </p:cNvSpPr>
          <p:nvPr>
            <p:ph type="sldNum" sz="quarter" idx="11"/>
          </p:nvPr>
        </p:nvSpPr>
        <p:spPr/>
        <p:txBody>
          <a:bodyPr/>
          <a:lstStyle/>
          <a:p>
            <a:fld id="{1789C0F2-17E0-497A-9BBE-0C73201AAFE3}" type="slidenum">
              <a:rPr lang="en-US" smtClean="0"/>
              <a:pPr/>
              <a:t>‹#›</a:t>
            </a:fld>
            <a:endParaRPr lang="en-US" dirty="0"/>
          </a:p>
        </p:txBody>
      </p:sp>
      <p:sp>
        <p:nvSpPr>
          <p:cNvPr id="7" name="Footer Placeholder 6"/>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3182DC50-D5DB-4F94-B367-9876CD2C4012}" type="datetime2">
              <a:rPr lang="en-US" smtClean="0"/>
              <a:t>Monday, September 8, 14</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292EB412-E790-42EA-81FE-2925D3A43D91}" type="datetime2">
              <a:rPr lang="en-US" smtClean="0"/>
              <a:t>Monday, September 8, 14</a:t>
            </a:fld>
            <a:endParaRPr lang="en-US" dirty="0"/>
          </a:p>
        </p:txBody>
      </p:sp>
      <p:sp>
        <p:nvSpPr>
          <p:cNvPr id="14" name="Slide Number Placeholder 13"/>
          <p:cNvSpPr>
            <a:spLocks noGrp="1"/>
          </p:cNvSpPr>
          <p:nvPr>
            <p:ph type="sldNum" sz="quarter" idx="11"/>
          </p:nvPr>
        </p:nvSpPr>
        <p:spPr/>
        <p:txBody>
          <a:bodyPr/>
          <a:lstStyle/>
          <a:p>
            <a:fld id="{1789C0F2-17E0-497A-9BBE-0C73201AAFE3}" type="slidenum">
              <a:rPr lang="en-US" smtClean="0"/>
              <a:pPr/>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0B385921-A91A-409C-921C-0E0EC1E750EC}" type="datetime2">
              <a:rPr lang="en-US" smtClean="0"/>
              <a:t>Monday, September 8, 14</a:t>
            </a:fld>
            <a:endParaRPr lang="en-US" dirty="0"/>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dirty="0"/>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1789C0F2-17E0-497A-9BBE-0C73201AAFE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1679" y="685801"/>
            <a:ext cx="7157921" cy="3657599"/>
          </a:xfrm>
        </p:spPr>
        <p:txBody>
          <a:bodyPr>
            <a:normAutofit/>
          </a:bodyPr>
          <a:lstStyle/>
          <a:p>
            <a:pPr marL="18288" indent="0">
              <a:buNone/>
            </a:pPr>
            <a:r>
              <a:rPr lang="en-US" sz="4000" dirty="0" smtClean="0"/>
              <a:t>Bell Work:</a:t>
            </a:r>
          </a:p>
          <a:p>
            <a:pPr marL="18288" indent="0">
              <a:buNone/>
            </a:pPr>
            <a:r>
              <a:rPr lang="en-US" sz="4000" dirty="0" smtClean="0"/>
              <a:t>Simplify</a:t>
            </a:r>
          </a:p>
          <a:p>
            <a:pPr marL="18288" indent="0">
              <a:buNone/>
            </a:pPr>
            <a:endParaRPr lang="en-US" sz="4000" dirty="0"/>
          </a:p>
          <a:p>
            <a:pPr marL="18288" indent="0">
              <a:buNone/>
            </a:pPr>
            <a:r>
              <a:rPr lang="en-US" sz="4000" dirty="0" smtClean="0"/>
              <a:t>4/5 + 1/2</a:t>
            </a:r>
            <a:endParaRPr lang="en-US" sz="4000" dirty="0"/>
          </a:p>
        </p:txBody>
      </p:sp>
    </p:spTree>
    <p:extLst>
      <p:ext uri="{BB962C8B-B14F-4D97-AF65-F5344CB8AC3E}">
        <p14:creationId xmlns:p14="http://schemas.microsoft.com/office/powerpoint/2010/main" val="857978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3066" y="685801"/>
            <a:ext cx="7336534" cy="4413674"/>
          </a:xfrm>
        </p:spPr>
        <p:txBody>
          <a:bodyPr>
            <a:normAutofit/>
          </a:bodyPr>
          <a:lstStyle/>
          <a:p>
            <a:pPr marL="18288" indent="0">
              <a:buNone/>
            </a:pPr>
            <a:r>
              <a:rPr lang="en-US" sz="4000" dirty="0" smtClean="0"/>
              <a:t>Answer:</a:t>
            </a:r>
          </a:p>
          <a:p>
            <a:pPr marL="18288" indent="0">
              <a:buNone/>
            </a:pPr>
            <a:r>
              <a:rPr lang="en-US" sz="4000" dirty="0" smtClean="0"/>
              <a:t>P = 2l + 2w</a:t>
            </a:r>
          </a:p>
          <a:p>
            <a:pPr marL="18288" indent="0">
              <a:buNone/>
            </a:pPr>
            <a:r>
              <a:rPr lang="en-US" sz="4000" dirty="0" smtClean="0"/>
              <a:t>P = 2(15cm) + 2(12cm)</a:t>
            </a:r>
          </a:p>
          <a:p>
            <a:pPr marL="18288" indent="0">
              <a:buNone/>
            </a:pPr>
            <a:r>
              <a:rPr lang="en-US" sz="4000" dirty="0" smtClean="0"/>
              <a:t>P = 30cm + 24cm</a:t>
            </a:r>
          </a:p>
          <a:p>
            <a:pPr marL="18288" indent="0">
              <a:buNone/>
            </a:pPr>
            <a:r>
              <a:rPr lang="en-US" sz="4000" dirty="0" smtClean="0"/>
              <a:t>P = 54cm</a:t>
            </a:r>
            <a:endParaRPr lang="en-US" sz="4000" dirty="0"/>
          </a:p>
        </p:txBody>
      </p:sp>
    </p:spTree>
    <p:extLst>
      <p:ext uri="{BB962C8B-B14F-4D97-AF65-F5344CB8AC3E}">
        <p14:creationId xmlns:p14="http://schemas.microsoft.com/office/powerpoint/2010/main" val="1611640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5531" y="685800"/>
            <a:ext cx="7654069" cy="5385947"/>
          </a:xfrm>
        </p:spPr>
        <p:txBody>
          <a:bodyPr>
            <a:normAutofit/>
          </a:bodyPr>
          <a:lstStyle/>
          <a:p>
            <a:pPr marL="18288" indent="0">
              <a:buNone/>
            </a:pPr>
            <a:r>
              <a:rPr lang="en-US" sz="4000" dirty="0" smtClean="0"/>
              <a:t>Equation*: A mathematical sentence stating that two quantities are equal.</a:t>
            </a:r>
          </a:p>
          <a:p>
            <a:pPr marL="18288" indent="0">
              <a:buNone/>
            </a:pPr>
            <a:r>
              <a:rPr lang="en-US" sz="4000" dirty="0" smtClean="0"/>
              <a:t>Solution*: A number that satisfies the equation or makes the equation true. </a:t>
            </a:r>
          </a:p>
          <a:p>
            <a:pPr marL="18288" indent="0">
              <a:buNone/>
            </a:pPr>
            <a:r>
              <a:rPr lang="en-US" sz="4000" dirty="0" smtClean="0"/>
              <a:t>In the equation 4x = 20, the solution is 5. </a:t>
            </a:r>
            <a:endParaRPr lang="en-US" sz="4000" dirty="0"/>
          </a:p>
        </p:txBody>
      </p:sp>
    </p:spTree>
    <p:extLst>
      <p:ext uri="{BB962C8B-B14F-4D97-AF65-F5344CB8AC3E}">
        <p14:creationId xmlns:p14="http://schemas.microsoft.com/office/powerpoint/2010/main" val="3237197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54915" y="685801"/>
            <a:ext cx="7574685" cy="4254935"/>
          </a:xfrm>
        </p:spPr>
        <p:txBody>
          <a:bodyPr>
            <a:normAutofit/>
          </a:bodyPr>
          <a:lstStyle/>
          <a:p>
            <a:pPr marL="18288" indent="0">
              <a:buNone/>
            </a:pPr>
            <a:r>
              <a:rPr lang="en-US" sz="4000" dirty="0" smtClean="0"/>
              <a:t>Example:</a:t>
            </a:r>
          </a:p>
          <a:p>
            <a:pPr marL="18288" indent="0">
              <a:buNone/>
            </a:pPr>
            <a:r>
              <a:rPr lang="en-US" sz="4000" dirty="0" smtClean="0"/>
              <a:t>Write and solve an equation that has one operation and one variable. Use any operation and variable you wish. </a:t>
            </a:r>
            <a:endParaRPr lang="en-US" sz="4000" dirty="0"/>
          </a:p>
        </p:txBody>
      </p:sp>
    </p:spTree>
    <p:extLst>
      <p:ext uri="{BB962C8B-B14F-4D97-AF65-F5344CB8AC3E}">
        <p14:creationId xmlns:p14="http://schemas.microsoft.com/office/powerpoint/2010/main" val="854239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6148" y="685801"/>
            <a:ext cx="7733452" cy="4453358"/>
          </a:xfrm>
        </p:spPr>
        <p:txBody>
          <a:bodyPr>
            <a:normAutofit/>
          </a:bodyPr>
          <a:lstStyle/>
          <a:p>
            <a:pPr marL="18288" indent="0">
              <a:buNone/>
            </a:pPr>
            <a:r>
              <a:rPr lang="en-US" sz="4000" dirty="0" smtClean="0"/>
              <a:t>Answer:</a:t>
            </a:r>
          </a:p>
          <a:p>
            <a:pPr marL="18288" indent="0">
              <a:buNone/>
            </a:pPr>
            <a:endParaRPr lang="en-US" sz="4000" dirty="0" smtClean="0"/>
          </a:p>
          <a:p>
            <a:pPr marL="18288" indent="0">
              <a:buNone/>
            </a:pPr>
            <a:r>
              <a:rPr lang="en-US" sz="4000" dirty="0" smtClean="0"/>
              <a:t>n/7 = 4; n = 28</a:t>
            </a:r>
          </a:p>
          <a:p>
            <a:pPr marL="18288" indent="0">
              <a:buNone/>
            </a:pPr>
            <a:endParaRPr lang="en-US" sz="4000" dirty="0"/>
          </a:p>
          <a:p>
            <a:pPr marL="18288" indent="0">
              <a:buNone/>
            </a:pPr>
            <a:r>
              <a:rPr lang="en-US" sz="4000" dirty="0" smtClean="0"/>
              <a:t>5 x p = 25; p = 5</a:t>
            </a:r>
            <a:endParaRPr lang="en-US" sz="4000" dirty="0"/>
          </a:p>
        </p:txBody>
      </p:sp>
    </p:spTree>
    <p:extLst>
      <p:ext uri="{BB962C8B-B14F-4D97-AF65-F5344CB8AC3E}">
        <p14:creationId xmlns:p14="http://schemas.microsoft.com/office/powerpoint/2010/main" val="3955916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4453" y="685801"/>
            <a:ext cx="7515147" cy="5127997"/>
          </a:xfrm>
        </p:spPr>
        <p:txBody>
          <a:bodyPr>
            <a:normAutofit/>
          </a:bodyPr>
          <a:lstStyle/>
          <a:p>
            <a:pPr marL="18288" indent="0">
              <a:buNone/>
            </a:pPr>
            <a:r>
              <a:rPr lang="en-US" sz="4000" dirty="0" smtClean="0"/>
              <a:t>In this book we will learn and practice many strategies for solving equations, but first we will practice solving equations by inspection. That is, we will study equations and mentally determine the solutions. </a:t>
            </a:r>
            <a:endParaRPr lang="en-US" sz="4000" dirty="0"/>
          </a:p>
        </p:txBody>
      </p:sp>
    </p:spTree>
    <p:extLst>
      <p:ext uri="{BB962C8B-B14F-4D97-AF65-F5344CB8AC3E}">
        <p14:creationId xmlns:p14="http://schemas.microsoft.com/office/powerpoint/2010/main" val="1385828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54915" y="685801"/>
            <a:ext cx="7574685" cy="5445474"/>
          </a:xfrm>
        </p:spPr>
        <p:txBody>
          <a:bodyPr>
            <a:normAutofit fontScale="92500" lnSpcReduction="20000"/>
          </a:bodyPr>
          <a:lstStyle/>
          <a:p>
            <a:pPr marL="18288" indent="0">
              <a:buNone/>
            </a:pPr>
            <a:r>
              <a:rPr lang="en-US" sz="4000" dirty="0" smtClean="0"/>
              <a:t>Example:</a:t>
            </a:r>
          </a:p>
          <a:p>
            <a:pPr marL="18288" indent="0">
              <a:buNone/>
            </a:pPr>
            <a:r>
              <a:rPr lang="en-US" sz="4000" dirty="0" smtClean="0"/>
              <a:t>If a taxi company charges a $2 flat fee plus $3 per mile (m), then the cost (c) in dollars of a taxi ride is shown by this formula:</a:t>
            </a:r>
          </a:p>
          <a:p>
            <a:pPr marL="18288" indent="0">
              <a:buNone/>
            </a:pPr>
            <a:r>
              <a:rPr lang="en-US" sz="4000" dirty="0"/>
              <a:t>	</a:t>
            </a:r>
            <a:r>
              <a:rPr lang="en-US" sz="4000" dirty="0" smtClean="0"/>
              <a:t>	      3m + 2 = c</a:t>
            </a:r>
          </a:p>
          <a:p>
            <a:pPr marL="18288" indent="0">
              <a:buNone/>
            </a:pPr>
            <a:r>
              <a:rPr lang="en-US" sz="4000" dirty="0" smtClean="0"/>
              <a:t>Suppose that the cost of a taxi ride is $20. find the length of the taxi ride by solving the equation </a:t>
            </a:r>
          </a:p>
          <a:p>
            <a:pPr marL="18288" indent="0">
              <a:buNone/>
            </a:pPr>
            <a:r>
              <a:rPr lang="en-US" sz="4000" dirty="0" smtClean="0"/>
              <a:t>3m + 2 = c. </a:t>
            </a:r>
            <a:endParaRPr lang="en-US" sz="4000" dirty="0"/>
          </a:p>
        </p:txBody>
      </p:sp>
    </p:spTree>
    <p:extLst>
      <p:ext uri="{BB962C8B-B14F-4D97-AF65-F5344CB8AC3E}">
        <p14:creationId xmlns:p14="http://schemas.microsoft.com/office/powerpoint/2010/main" val="22826506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4453" y="685801"/>
            <a:ext cx="7515147" cy="4493043"/>
          </a:xfrm>
        </p:spPr>
        <p:txBody>
          <a:bodyPr>
            <a:normAutofit/>
          </a:bodyPr>
          <a:lstStyle/>
          <a:p>
            <a:pPr marL="18288" indent="0">
              <a:buNone/>
            </a:pPr>
            <a:r>
              <a:rPr lang="en-US" sz="4000" dirty="0" smtClean="0"/>
              <a:t>Answer:</a:t>
            </a:r>
          </a:p>
          <a:p>
            <a:pPr marL="18288" indent="0">
              <a:buNone/>
            </a:pPr>
            <a:r>
              <a:rPr lang="en-US" sz="4000" dirty="0" smtClean="0"/>
              <a:t>3m + 2 = 20</a:t>
            </a:r>
          </a:p>
          <a:p>
            <a:pPr marL="18288" indent="0">
              <a:buNone/>
            </a:pPr>
            <a:r>
              <a:rPr lang="en-US" sz="4000" dirty="0" smtClean="0"/>
              <a:t>3m = 18</a:t>
            </a:r>
          </a:p>
          <a:p>
            <a:pPr marL="18288" indent="0">
              <a:buNone/>
            </a:pPr>
            <a:r>
              <a:rPr lang="en-US" sz="4000" dirty="0" smtClean="0"/>
              <a:t>m = 6</a:t>
            </a:r>
          </a:p>
          <a:p>
            <a:pPr marL="18288" indent="0">
              <a:buNone/>
            </a:pPr>
            <a:r>
              <a:rPr lang="en-US" sz="4000" dirty="0" smtClean="0"/>
              <a:t>6 miles</a:t>
            </a:r>
            <a:endParaRPr lang="en-US" sz="4000" dirty="0"/>
          </a:p>
        </p:txBody>
      </p:sp>
    </p:spTree>
    <p:extLst>
      <p:ext uri="{BB962C8B-B14F-4D97-AF65-F5344CB8AC3E}">
        <p14:creationId xmlns:p14="http://schemas.microsoft.com/office/powerpoint/2010/main" val="589167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95376" y="456373"/>
            <a:ext cx="8136821" cy="6032064"/>
          </a:xfrm>
        </p:spPr>
        <p:txBody>
          <a:bodyPr>
            <a:normAutofit fontScale="92500" lnSpcReduction="10000"/>
          </a:bodyPr>
          <a:lstStyle/>
          <a:p>
            <a:pPr marL="18288" indent="0">
              <a:buNone/>
            </a:pPr>
            <a:r>
              <a:rPr lang="en-US" sz="4000" dirty="0" smtClean="0"/>
              <a:t>Solve each equation by inspection:</a:t>
            </a:r>
          </a:p>
          <a:p>
            <a:pPr marL="761238" indent="-742950">
              <a:buAutoNum type="alphaLcParenR"/>
            </a:pPr>
            <a:r>
              <a:rPr lang="en-US" sz="4000" dirty="0" smtClean="0"/>
              <a:t>w + 5 = 16</a:t>
            </a:r>
          </a:p>
          <a:p>
            <a:pPr marL="761238" indent="-742950">
              <a:buAutoNum type="alphaLcParenR"/>
            </a:pPr>
            <a:r>
              <a:rPr lang="en-US" sz="4000" dirty="0" smtClean="0"/>
              <a:t>25 – n = 11</a:t>
            </a:r>
          </a:p>
          <a:p>
            <a:pPr marL="761238" indent="-742950">
              <a:buAutoNum type="alphaLcParenR"/>
            </a:pPr>
            <a:r>
              <a:rPr lang="en-US" sz="4000" dirty="0" smtClean="0"/>
              <a:t>d/4 = 8</a:t>
            </a:r>
          </a:p>
          <a:p>
            <a:pPr marL="761238" indent="-742950">
              <a:buAutoNum type="alphaLcParenR"/>
            </a:pPr>
            <a:r>
              <a:rPr lang="en-US" sz="4000" dirty="0" smtClean="0"/>
              <a:t>2a – 1 = 9</a:t>
            </a:r>
          </a:p>
          <a:p>
            <a:pPr marL="761238" indent="-742950">
              <a:buAutoNum type="alphaLcParenR"/>
            </a:pPr>
            <a:r>
              <a:rPr lang="en-US" sz="4000" dirty="0" smtClean="0"/>
              <a:t>M – 6 = 18</a:t>
            </a:r>
          </a:p>
          <a:p>
            <a:pPr marL="761238" indent="-742950">
              <a:buAutoNum type="alphaLcParenR"/>
            </a:pPr>
            <a:r>
              <a:rPr lang="en-US" sz="4000" dirty="0" smtClean="0"/>
              <a:t>5x = 30</a:t>
            </a:r>
          </a:p>
          <a:p>
            <a:pPr marL="761238" indent="-742950">
              <a:buAutoNum type="alphaLcParenR"/>
            </a:pPr>
            <a:r>
              <a:rPr lang="en-US" sz="4000" dirty="0" smtClean="0"/>
              <a:t>12/z = 6</a:t>
            </a:r>
          </a:p>
          <a:p>
            <a:pPr marL="761238" indent="-742950">
              <a:buAutoNum type="alphaLcParenR"/>
            </a:pPr>
            <a:r>
              <a:rPr lang="en-US" sz="4000" dirty="0" smtClean="0"/>
              <a:t>20 = 3f – 1 </a:t>
            </a:r>
            <a:endParaRPr lang="en-US" sz="4000" dirty="0"/>
          </a:p>
        </p:txBody>
      </p:sp>
    </p:spTree>
    <p:extLst>
      <p:ext uri="{BB962C8B-B14F-4D97-AF65-F5344CB8AC3E}">
        <p14:creationId xmlns:p14="http://schemas.microsoft.com/office/powerpoint/2010/main" val="3246165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4144" y="396847"/>
            <a:ext cx="7475456" cy="6131276"/>
          </a:xfrm>
        </p:spPr>
        <p:txBody>
          <a:bodyPr>
            <a:normAutofit lnSpcReduction="10000"/>
          </a:bodyPr>
          <a:lstStyle/>
          <a:p>
            <a:pPr marL="18288" indent="0">
              <a:buNone/>
            </a:pPr>
            <a:r>
              <a:rPr lang="en-US" sz="4000" dirty="0" smtClean="0"/>
              <a:t>Answer:</a:t>
            </a:r>
          </a:p>
          <a:p>
            <a:pPr marL="761238" indent="-742950">
              <a:buAutoNum type="alphaLcParenR"/>
            </a:pPr>
            <a:r>
              <a:rPr lang="en-US" sz="4000" dirty="0"/>
              <a:t>w + 5 = </a:t>
            </a:r>
            <a:r>
              <a:rPr lang="en-US" sz="4000" dirty="0" smtClean="0"/>
              <a:t>16		w = 11</a:t>
            </a:r>
            <a:endParaRPr lang="en-US" sz="4000" dirty="0"/>
          </a:p>
          <a:p>
            <a:pPr marL="761238" indent="-742950">
              <a:buAutoNum type="alphaLcParenR"/>
            </a:pPr>
            <a:r>
              <a:rPr lang="en-US" sz="4000" dirty="0"/>
              <a:t>25 – n = </a:t>
            </a:r>
            <a:r>
              <a:rPr lang="en-US" sz="4000" dirty="0" smtClean="0"/>
              <a:t>11		n = 14</a:t>
            </a:r>
            <a:endParaRPr lang="en-US" sz="4000" dirty="0"/>
          </a:p>
          <a:p>
            <a:pPr marL="761238" indent="-742950">
              <a:buAutoNum type="alphaLcParenR"/>
            </a:pPr>
            <a:r>
              <a:rPr lang="en-US" sz="4000" dirty="0"/>
              <a:t>d/4 = </a:t>
            </a:r>
            <a:r>
              <a:rPr lang="en-US" sz="4000" dirty="0" smtClean="0"/>
              <a:t>8			d = 32</a:t>
            </a:r>
            <a:endParaRPr lang="en-US" sz="4000" dirty="0"/>
          </a:p>
          <a:p>
            <a:pPr marL="761238" indent="-742950">
              <a:buAutoNum type="alphaLcParenR"/>
            </a:pPr>
            <a:r>
              <a:rPr lang="en-US" sz="4000" dirty="0"/>
              <a:t>2a – 1 = </a:t>
            </a:r>
            <a:r>
              <a:rPr lang="en-US" sz="4000" dirty="0" smtClean="0"/>
              <a:t>9		a = 5</a:t>
            </a:r>
            <a:endParaRPr lang="en-US" sz="4000" dirty="0"/>
          </a:p>
          <a:p>
            <a:pPr marL="761238" indent="-742950">
              <a:buAutoNum type="alphaLcParenR"/>
            </a:pPr>
            <a:r>
              <a:rPr lang="en-US" sz="4000" dirty="0"/>
              <a:t>M – 6 = </a:t>
            </a:r>
            <a:r>
              <a:rPr lang="en-US" sz="4000" dirty="0" smtClean="0"/>
              <a:t>18		m = 24</a:t>
            </a:r>
            <a:endParaRPr lang="en-US" sz="4000" dirty="0"/>
          </a:p>
          <a:p>
            <a:pPr marL="761238" indent="-742950">
              <a:buAutoNum type="alphaLcParenR"/>
            </a:pPr>
            <a:r>
              <a:rPr lang="en-US" sz="4000" dirty="0"/>
              <a:t>5x = </a:t>
            </a:r>
            <a:r>
              <a:rPr lang="en-US" sz="4000" dirty="0" smtClean="0"/>
              <a:t>30			x = 6</a:t>
            </a:r>
            <a:endParaRPr lang="en-US" sz="4000" dirty="0"/>
          </a:p>
          <a:p>
            <a:pPr marL="761238" indent="-742950">
              <a:buAutoNum type="alphaLcParenR"/>
            </a:pPr>
            <a:r>
              <a:rPr lang="en-US" sz="4000" dirty="0"/>
              <a:t>12/z = </a:t>
            </a:r>
            <a:r>
              <a:rPr lang="en-US" sz="4000" dirty="0" smtClean="0"/>
              <a:t>6			z = 2</a:t>
            </a:r>
            <a:endParaRPr lang="en-US" sz="4000" dirty="0"/>
          </a:p>
          <a:p>
            <a:pPr marL="761238" indent="-742950">
              <a:buAutoNum type="alphaLcParenR"/>
            </a:pPr>
            <a:r>
              <a:rPr lang="en-US" sz="4000" dirty="0"/>
              <a:t>20 = 3f – 1 </a:t>
            </a:r>
            <a:r>
              <a:rPr lang="en-US" sz="4000" dirty="0" smtClean="0"/>
              <a:t>		f = 7</a:t>
            </a:r>
            <a:endParaRPr lang="en-US" sz="4000" dirty="0"/>
          </a:p>
          <a:p>
            <a:pPr marL="18288" indent="0">
              <a:buNone/>
            </a:pPr>
            <a:endParaRPr lang="en-US" sz="4000" dirty="0"/>
          </a:p>
        </p:txBody>
      </p:sp>
    </p:spTree>
    <p:extLst>
      <p:ext uri="{BB962C8B-B14F-4D97-AF65-F5344CB8AC3E}">
        <p14:creationId xmlns:p14="http://schemas.microsoft.com/office/powerpoint/2010/main" val="1361770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2912" y="685801"/>
            <a:ext cx="7316688" cy="3657599"/>
          </a:xfrm>
        </p:spPr>
        <p:txBody>
          <a:bodyPr>
            <a:normAutofit/>
          </a:bodyPr>
          <a:lstStyle/>
          <a:p>
            <a:pPr marL="18288" indent="0">
              <a:buNone/>
            </a:pPr>
            <a:r>
              <a:rPr lang="en-US" sz="4000" dirty="0" smtClean="0"/>
              <a:t>HW: Lesson 14 #1-30</a:t>
            </a:r>
          </a:p>
          <a:p>
            <a:pPr marL="18288" indent="0">
              <a:buNone/>
            </a:pPr>
            <a:r>
              <a:rPr lang="en-US" sz="4000" dirty="0" smtClean="0"/>
              <a:t>Due Tomorrow</a:t>
            </a:r>
            <a:endParaRPr lang="en-US" sz="4000" dirty="0"/>
          </a:p>
        </p:txBody>
      </p:sp>
    </p:spTree>
    <p:extLst>
      <p:ext uri="{BB962C8B-B14F-4D97-AF65-F5344CB8AC3E}">
        <p14:creationId xmlns:p14="http://schemas.microsoft.com/office/powerpoint/2010/main" val="186419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32757" y="685801"/>
            <a:ext cx="7296843" cy="3657599"/>
          </a:xfrm>
        </p:spPr>
        <p:txBody>
          <a:bodyPr>
            <a:normAutofit/>
          </a:bodyPr>
          <a:lstStyle/>
          <a:p>
            <a:pPr marL="18288" indent="0">
              <a:buNone/>
            </a:pPr>
            <a:r>
              <a:rPr lang="en-US" sz="4000" dirty="0" smtClean="0"/>
              <a:t>Answer:</a:t>
            </a:r>
          </a:p>
          <a:p>
            <a:pPr marL="18288" indent="0">
              <a:buNone/>
            </a:pPr>
            <a:endParaRPr lang="en-US" sz="4000" dirty="0"/>
          </a:p>
          <a:p>
            <a:pPr marL="18288" indent="0">
              <a:buNone/>
            </a:pPr>
            <a:r>
              <a:rPr lang="en-US" sz="4000" dirty="0" smtClean="0"/>
              <a:t>4/5 + ½ </a:t>
            </a:r>
          </a:p>
          <a:p>
            <a:pPr marL="18288" indent="0">
              <a:buNone/>
            </a:pPr>
            <a:r>
              <a:rPr lang="en-US" sz="4000" dirty="0" smtClean="0"/>
              <a:t>= 13/10 or 1 3/10</a:t>
            </a:r>
            <a:endParaRPr lang="en-US" sz="4000" dirty="0"/>
          </a:p>
        </p:txBody>
      </p:sp>
    </p:spTree>
    <p:extLst>
      <p:ext uri="{BB962C8B-B14F-4D97-AF65-F5344CB8AC3E}">
        <p14:creationId xmlns:p14="http://schemas.microsoft.com/office/powerpoint/2010/main" val="2345908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3974" y="793693"/>
            <a:ext cx="6257066" cy="5420448"/>
          </a:xfrm>
        </p:spPr>
        <p:txBody>
          <a:bodyPr/>
          <a:lstStyle/>
          <a:p>
            <a:r>
              <a:rPr lang="en-US" dirty="0" smtClean="0"/>
              <a:t>Lesson 14:</a:t>
            </a:r>
            <a:br>
              <a:rPr lang="en-US" dirty="0" smtClean="0"/>
            </a:br>
            <a:r>
              <a:rPr lang="en-US" dirty="0" smtClean="0"/>
              <a:t>Evaluation,</a:t>
            </a:r>
            <a:br>
              <a:rPr lang="en-US" dirty="0" smtClean="0"/>
            </a:br>
            <a:r>
              <a:rPr lang="en-US" dirty="0" smtClean="0"/>
              <a:t>Solving Equations by Inspection</a:t>
            </a:r>
            <a:endParaRPr lang="en-US" dirty="0"/>
          </a:p>
        </p:txBody>
      </p:sp>
    </p:spTree>
    <p:extLst>
      <p:ext uri="{BB962C8B-B14F-4D97-AF65-F5344CB8AC3E}">
        <p14:creationId xmlns:p14="http://schemas.microsoft.com/office/powerpoint/2010/main" val="3674211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5223" y="844539"/>
            <a:ext cx="7614377" cy="3657599"/>
          </a:xfrm>
        </p:spPr>
        <p:txBody>
          <a:bodyPr>
            <a:normAutofit lnSpcReduction="10000"/>
          </a:bodyPr>
          <a:lstStyle/>
          <a:p>
            <a:pPr marL="18288" indent="0">
              <a:buNone/>
            </a:pPr>
            <a:r>
              <a:rPr lang="en-US" sz="4000" dirty="0" smtClean="0"/>
              <a:t>Constant*: A number whose value does not change. </a:t>
            </a:r>
          </a:p>
          <a:p>
            <a:pPr marL="18288" indent="0">
              <a:buNone/>
            </a:pPr>
            <a:endParaRPr lang="en-US" sz="4000" dirty="0"/>
          </a:p>
          <a:p>
            <a:pPr marL="18288" indent="0">
              <a:buNone/>
            </a:pPr>
            <a:r>
              <a:rPr lang="en-US" sz="4000" dirty="0" smtClean="0"/>
              <a:t>Variable*: A letter used to represent a number that has not been designated. </a:t>
            </a:r>
            <a:endParaRPr lang="en-US" sz="4000" dirty="0"/>
          </a:p>
        </p:txBody>
      </p:sp>
    </p:spTree>
    <p:extLst>
      <p:ext uri="{BB962C8B-B14F-4D97-AF65-F5344CB8AC3E}">
        <p14:creationId xmlns:p14="http://schemas.microsoft.com/office/powerpoint/2010/main" val="1804719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3990" y="685801"/>
            <a:ext cx="7455610" cy="3657599"/>
          </a:xfrm>
        </p:spPr>
        <p:txBody>
          <a:bodyPr>
            <a:normAutofit/>
          </a:bodyPr>
          <a:lstStyle/>
          <a:p>
            <a:pPr marL="18288" indent="0">
              <a:buNone/>
            </a:pPr>
            <a:r>
              <a:rPr lang="en-US" sz="4000" dirty="0" smtClean="0"/>
              <a:t>Sometimes we use a letter to represent an unidentified number. For example, “Four times a number s” can be expressed as 4 x s or 4s.</a:t>
            </a:r>
            <a:endParaRPr lang="en-US" sz="4000" dirty="0"/>
          </a:p>
        </p:txBody>
      </p:sp>
    </p:spTree>
    <p:extLst>
      <p:ext uri="{BB962C8B-B14F-4D97-AF65-F5344CB8AC3E}">
        <p14:creationId xmlns:p14="http://schemas.microsoft.com/office/powerpoint/2010/main" val="3026514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6764" y="685801"/>
            <a:ext cx="7812836" cy="5167682"/>
          </a:xfrm>
        </p:spPr>
        <p:txBody>
          <a:bodyPr>
            <a:normAutofit lnSpcReduction="10000"/>
          </a:bodyPr>
          <a:lstStyle/>
          <a:p>
            <a:pPr marL="18288" indent="0">
              <a:buNone/>
            </a:pPr>
            <a:r>
              <a:rPr lang="en-US" sz="4000" dirty="0" smtClean="0"/>
              <a:t>In the expression 4s, the number 4 is a constant, because it value does not change, and the letter s is a variable, because its value can change. </a:t>
            </a:r>
          </a:p>
          <a:p>
            <a:pPr marL="18288" indent="0">
              <a:buNone/>
            </a:pPr>
            <a:r>
              <a:rPr lang="en-US" sz="4000" dirty="0" smtClean="0"/>
              <a:t>If an algebraic term is composed of both constant and variable factors, we customarily write the constant factor first. </a:t>
            </a:r>
            <a:endParaRPr lang="en-US" sz="4000" dirty="0"/>
          </a:p>
        </p:txBody>
      </p:sp>
    </p:spTree>
    <p:extLst>
      <p:ext uri="{BB962C8B-B14F-4D97-AF65-F5344CB8AC3E}">
        <p14:creationId xmlns:p14="http://schemas.microsoft.com/office/powerpoint/2010/main" val="528592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6764" y="685801"/>
            <a:ext cx="8196358" cy="5048628"/>
          </a:xfrm>
        </p:spPr>
        <p:txBody>
          <a:bodyPr>
            <a:normAutofit lnSpcReduction="10000"/>
          </a:bodyPr>
          <a:lstStyle/>
          <a:p>
            <a:pPr marL="18288" indent="0">
              <a:buNone/>
            </a:pPr>
            <a:r>
              <a:rPr lang="en-US" sz="4000" dirty="0" smtClean="0"/>
              <a:t>Recall that a formula is an expression or equation used to calculate a desired result. For example, the formula for the perimeter (P) of a square guides us to multiply the length of a side (s) by 4. </a:t>
            </a:r>
          </a:p>
          <a:p>
            <a:pPr marL="18288" indent="0">
              <a:buNone/>
            </a:pPr>
            <a:r>
              <a:rPr lang="en-US" sz="4000" dirty="0"/>
              <a:t>	</a:t>
            </a:r>
            <a:r>
              <a:rPr lang="en-US" sz="4000" dirty="0" smtClean="0"/>
              <a:t>		     P = 4s</a:t>
            </a:r>
            <a:endParaRPr lang="en-US" sz="4000" dirty="0"/>
          </a:p>
        </p:txBody>
      </p:sp>
    </p:spTree>
    <p:extLst>
      <p:ext uri="{BB962C8B-B14F-4D97-AF65-F5344CB8AC3E}">
        <p14:creationId xmlns:p14="http://schemas.microsoft.com/office/powerpoint/2010/main" val="2357521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6148" y="685801"/>
            <a:ext cx="7733452" cy="4850205"/>
          </a:xfrm>
        </p:spPr>
        <p:txBody>
          <a:bodyPr>
            <a:normAutofit/>
          </a:bodyPr>
          <a:lstStyle/>
          <a:p>
            <a:pPr marL="18288" indent="0">
              <a:buNone/>
            </a:pPr>
            <a:r>
              <a:rPr lang="en-US" sz="4000" dirty="0" smtClean="0"/>
              <a:t>We evaluate an expression by substituting numbers in place of variables and calculating the result. </a:t>
            </a:r>
          </a:p>
          <a:p>
            <a:pPr marL="18288" indent="0">
              <a:buNone/>
            </a:pPr>
            <a:r>
              <a:rPr lang="en-US" sz="4000" dirty="0" smtClean="0"/>
              <a:t>For example, in the expression 4s, if we substitute 6 for s we get 4(6), which equals 24.</a:t>
            </a:r>
            <a:endParaRPr lang="en-US" sz="4000" dirty="0"/>
          </a:p>
        </p:txBody>
      </p:sp>
    </p:spTree>
    <p:extLst>
      <p:ext uri="{BB962C8B-B14F-4D97-AF65-F5344CB8AC3E}">
        <p14:creationId xmlns:p14="http://schemas.microsoft.com/office/powerpoint/2010/main" val="8828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4607" y="685800"/>
            <a:ext cx="7534993" cy="4711309"/>
          </a:xfrm>
        </p:spPr>
        <p:txBody>
          <a:bodyPr>
            <a:normAutofit/>
          </a:bodyPr>
          <a:lstStyle/>
          <a:p>
            <a:pPr marL="18288" indent="0">
              <a:buNone/>
            </a:pPr>
            <a:r>
              <a:rPr lang="en-US" sz="4000" dirty="0" smtClean="0"/>
              <a:t>Example:</a:t>
            </a:r>
          </a:p>
          <a:p>
            <a:pPr marL="18288" indent="0">
              <a:buNone/>
            </a:pPr>
            <a:r>
              <a:rPr lang="en-US" sz="4000" dirty="0" smtClean="0"/>
              <a:t>A formula for the perimeter of a rectangle is P = 2l + 2w. Find P when l is 15 cm and w is 12 cm. </a:t>
            </a:r>
            <a:endParaRPr lang="en-US" sz="4000" dirty="0"/>
          </a:p>
        </p:txBody>
      </p:sp>
    </p:spTree>
    <p:extLst>
      <p:ext uri="{BB962C8B-B14F-4D97-AF65-F5344CB8AC3E}">
        <p14:creationId xmlns:p14="http://schemas.microsoft.com/office/powerpoint/2010/main" val="8727060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Elemental.thmx</Template>
  <TotalTime>29</TotalTime>
  <Words>519</Words>
  <Application>Microsoft Macintosh PowerPoint</Application>
  <PresentationFormat>On-screen Show (4:3)</PresentationFormat>
  <Paragraphs>67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Elemental</vt:lpstr>
      <vt:lpstr>PowerPoint Presentation</vt:lpstr>
      <vt:lpstr>PowerPoint Presentation</vt:lpstr>
      <vt:lpstr>Lesson 14: Evaluation, Solving Equations by Inspection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14: Evaluation, Solving Equations by Inspection</dc:title>
  <dc:creator>Haley Stenquist</dc:creator>
  <cp:lastModifiedBy>Haley Stenquist</cp:lastModifiedBy>
  <cp:revision>3</cp:revision>
  <dcterms:created xsi:type="dcterms:W3CDTF">2014-09-09T00:42:02Z</dcterms:created>
  <dcterms:modified xsi:type="dcterms:W3CDTF">2014-09-09T01:11:34Z</dcterms:modified>
</cp:coreProperties>
</file>