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7" d="100"/>
          <a:sy n="57" d="100"/>
        </p:scale>
        <p:origin x="-13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Tuesday, April 26, 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Tuesday, April 26, 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Tuesday, April 26, 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Tuesday, April 26, 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Tuesday, April 26, 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Tuesday, April 26, 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Tuesday, April 26, 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Tuesday, April 26, 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Tuesday, April 26, 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Tuesday, April 26, 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Tuesday, April 26, 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Tuesday, April 26, 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8795" y="1527588"/>
            <a:ext cx="8155605" cy="1927225"/>
          </a:xfrm>
        </p:spPr>
        <p:txBody>
          <a:bodyPr/>
          <a:lstStyle/>
          <a:p>
            <a:r>
              <a:rPr lang="en-US" sz="4000" dirty="0" smtClean="0"/>
              <a:t>Lesson 122:</a:t>
            </a:r>
            <a:br>
              <a:rPr lang="en-US" sz="4000" dirty="0" smtClean="0"/>
            </a:br>
            <a:r>
              <a:rPr lang="en-US" sz="4000" dirty="0" smtClean="0"/>
              <a:t>Laws of Logs, intersections of sets, union of sets, </a:t>
            </a:r>
            <a:r>
              <a:rPr lang="en-US" sz="4000" dirty="0" smtClean="0"/>
              <a:t>venn</a:t>
            </a:r>
            <a:r>
              <a:rPr lang="en-US" sz="4000" dirty="0" smtClean="0"/>
              <a:t> diagrams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027341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Example:</a:t>
            </a:r>
          </a:p>
          <a:p>
            <a:pPr marL="0" indent="0">
              <a:buNone/>
            </a:pPr>
            <a:r>
              <a:rPr lang="en-US" sz="4000" dirty="0" smtClean="0"/>
              <a:t>Given P = {1, 2, 3, 4, 7, 9, 13} and K = {2, 5, 7, 8, 13, 15}, find P     K. 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5912" y="2986100"/>
            <a:ext cx="683686" cy="683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13939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{1, 2, 3, 4, 5, 7, 8, 9, 13, 15}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839573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3961"/>
            <a:ext cx="8229600" cy="381061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4000" dirty="0" smtClean="0"/>
              <a:t>Diagrams can be used to enhance our understanding of intersection and union. In the diagram we have designated set A by drawing a circle around the members of this set. We have also circled the members of set B. we can see that the numbers 15 and 17 are members of both set A and set B, so these numbers are the intersection of sets A and B. </a:t>
            </a:r>
            <a:endParaRPr lang="en-US" sz="4000" dirty="0"/>
          </a:p>
        </p:txBody>
      </p:sp>
      <p:pic>
        <p:nvPicPr>
          <p:cNvPr id="4" name="Picture 3" descr="image1 (42)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5923" y="3761021"/>
            <a:ext cx="5623435" cy="2960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1230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The union of sets A and B consists of all the members of both sets. Thus, we can write</a:t>
            </a:r>
          </a:p>
          <a:p>
            <a:pPr marL="0" indent="0">
              <a:buNone/>
            </a:pPr>
            <a:r>
              <a:rPr lang="en-US" sz="4000" dirty="0" smtClean="0"/>
              <a:t>{6, 7, 8, 9, 13, 14, 15, 16, 17, 20, 21, 22, 23}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094197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90255"/>
            <a:ext cx="8229600" cy="59867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Example:</a:t>
            </a:r>
          </a:p>
          <a:p>
            <a:pPr marL="0" indent="0">
              <a:buNone/>
            </a:pPr>
            <a:r>
              <a:rPr lang="en-US" sz="4000" dirty="0" smtClean="0"/>
              <a:t>The circles contain the members of sets A, B, and C, as indicated. Designate the areas that represent:</a:t>
            </a:r>
          </a:p>
          <a:p>
            <a:pPr marL="742950" indent="-742950">
              <a:buAutoNum type="alphaLcParenR"/>
            </a:pPr>
            <a:r>
              <a:rPr lang="en-US" sz="4000" dirty="0" smtClean="0"/>
              <a:t>A      B</a:t>
            </a:r>
          </a:p>
          <a:p>
            <a:pPr marL="742950" indent="-742950">
              <a:buAutoNum type="alphaLcParenR"/>
            </a:pPr>
            <a:r>
              <a:rPr lang="en-US" sz="4000" dirty="0" smtClean="0"/>
              <a:t>B      C</a:t>
            </a:r>
          </a:p>
          <a:p>
            <a:pPr marL="742950" indent="-742950">
              <a:buAutoNum type="alphaLcParenR"/>
            </a:pPr>
            <a:r>
              <a:rPr lang="en-US" sz="4000" dirty="0" smtClean="0"/>
              <a:t>B      C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1576887" y="3100726"/>
            <a:ext cx="918704" cy="91870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1576887" y="4500009"/>
            <a:ext cx="918704" cy="91870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6015" y="3930294"/>
            <a:ext cx="683686" cy="683686"/>
          </a:xfrm>
          <a:prstGeom prst="rect">
            <a:avLst/>
          </a:prstGeom>
        </p:spPr>
      </p:pic>
      <p:pic>
        <p:nvPicPr>
          <p:cNvPr id="7" name="Picture 6" descr="image2 (31)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0770" y="3226907"/>
            <a:ext cx="4676030" cy="3311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174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endParaRPr lang="en-US" sz="4000" dirty="0"/>
          </a:p>
        </p:txBody>
      </p:sp>
      <p:pic>
        <p:nvPicPr>
          <p:cNvPr id="4" name="Picture 3" descr="image3 (18)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30171"/>
            <a:ext cx="9144000" cy="2123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03990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HW: Lesson 122 #1-30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1954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We remember that logarithm is just an exponent. We know that 100 equals 10 , so the logarithm of 100 to the base 10 is 2. We know that 1000 equals 10 , so the logarithm of 1000 to the base 10 is 3.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2651565" y="2785541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921642" y="405574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090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256" y="557108"/>
            <a:ext cx="8779132" cy="591989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4000" dirty="0" smtClean="0"/>
              <a:t>Because (10 )(10 ) equals 10      we say </a:t>
            </a:r>
          </a:p>
          <a:p>
            <a:pPr marL="0" indent="0">
              <a:buNone/>
            </a:pPr>
            <a:r>
              <a:rPr lang="en-US" sz="4000" dirty="0" smtClean="0"/>
              <a:t>log  [(100)(1000)] = log  100 + log  1000</a:t>
            </a:r>
          </a:p>
          <a:p>
            <a:pPr marL="0" indent="0">
              <a:buNone/>
            </a:pPr>
            <a:r>
              <a:rPr lang="en-US" sz="4000" dirty="0" smtClean="0"/>
              <a:t>If we let b represent the base, let M represent 100, and let N represent 1000, we can write a general statement of the rule for the logarithm of a product.</a:t>
            </a:r>
          </a:p>
          <a:p>
            <a:pPr marL="0" indent="0">
              <a:buNone/>
            </a:pPr>
            <a:r>
              <a:rPr lang="en-US" sz="4000" dirty="0" smtClean="0"/>
              <a:t>If b = M and b = N we say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log (MN) = log (M) + log (N)</a:t>
            </a:r>
          </a:p>
          <a:p>
            <a:pPr marL="0" indent="0">
              <a:buNone/>
            </a:pPr>
            <a:r>
              <a:rPr lang="en-US" sz="4000" dirty="0" smtClean="0"/>
              <a:t>Because (b )(b ) = b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62975" y="423402"/>
            <a:ext cx="42961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              3                                      2 + 3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02154" y="1594970"/>
            <a:ext cx="6855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10                                                             10                               10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58685" y="4246802"/>
            <a:ext cx="2544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                                c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715719" y="5370521"/>
            <a:ext cx="4738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                                   b                              b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472213" y="5555187"/>
            <a:ext cx="2544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         c               a + 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680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7363"/>
            <a:ext cx="8229600" cy="542963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4000" dirty="0" smtClean="0"/>
              <a:t>To use numbers to illustrate the rule for logarithm of a quotient, we can write: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    10 /10 = 10</a:t>
            </a:r>
          </a:p>
          <a:p>
            <a:pPr marL="0" indent="0">
              <a:buNone/>
            </a:pPr>
            <a:r>
              <a:rPr lang="en-US" sz="4000" dirty="0" smtClean="0"/>
              <a:t>Because we say</a:t>
            </a:r>
          </a:p>
          <a:p>
            <a:pPr marL="0" indent="0">
              <a:buNone/>
            </a:pPr>
            <a:r>
              <a:rPr lang="en-US" sz="4000" dirty="0"/>
              <a:t>l</a:t>
            </a:r>
            <a:r>
              <a:rPr lang="en-US" sz="4000" dirty="0" smtClean="0"/>
              <a:t>og 100000/1000=log 100,000 – log  1000</a:t>
            </a:r>
          </a:p>
          <a:p>
            <a:pPr marL="0" indent="0">
              <a:buNone/>
            </a:pPr>
            <a:r>
              <a:rPr lang="en-US" sz="4000" dirty="0" smtClean="0"/>
              <a:t>We can use letters to write a general rule for the logarithm of a quotient.</a:t>
            </a:r>
          </a:p>
          <a:p>
            <a:pPr marL="0" indent="0">
              <a:buNone/>
            </a:pPr>
            <a:r>
              <a:rPr lang="en-US" sz="4000" dirty="0" smtClean="0"/>
              <a:t>If b = M and b = N, we say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log M/N = log M – log N</a:t>
            </a:r>
          </a:p>
          <a:p>
            <a:pPr marL="0" indent="0">
              <a:buNone/>
            </a:pPr>
            <a:r>
              <a:rPr lang="en-US" sz="4000" dirty="0" smtClean="0"/>
              <a:t>Because b /b = b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186334" y="1805030"/>
            <a:ext cx="24298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          3             5 – 3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02693" y="3253511"/>
            <a:ext cx="6791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10                                                   10                                        10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02693" y="4278590"/>
            <a:ext cx="23524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                             c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979900" y="5169964"/>
            <a:ext cx="3840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                             b                      b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451026" y="5376914"/>
            <a:ext cx="1890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    c          a – c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398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3657"/>
            <a:ext cx="8229600" cy="556334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4000" dirty="0" smtClean="0"/>
              <a:t>To use numbers to illustrate the rule for the logarithm of a power, we can write: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         (10 ) = 10 </a:t>
            </a:r>
          </a:p>
          <a:p>
            <a:pPr marL="0" indent="0">
              <a:buNone/>
            </a:pPr>
            <a:r>
              <a:rPr lang="en-US" sz="4000" dirty="0" smtClean="0"/>
              <a:t>Because we say 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log  (100) = 4 log  100</a:t>
            </a:r>
          </a:p>
          <a:p>
            <a:pPr marL="0" indent="0">
              <a:buNone/>
            </a:pPr>
            <a:r>
              <a:rPr lang="en-US" sz="4000" dirty="0" smtClean="0"/>
              <a:t>If we use letters to write a general rule for the logarithm of a power and if b = M, we say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    log M = x log M</a:t>
            </a:r>
          </a:p>
          <a:p>
            <a:pPr marL="0" indent="0">
              <a:buNone/>
            </a:pPr>
            <a:r>
              <a:rPr lang="en-US" sz="4000" dirty="0" smtClean="0"/>
              <a:t>Because (b ) = b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988489" y="1827314"/>
            <a:ext cx="18139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  4             2(4)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882742" y="3364933"/>
            <a:ext cx="3135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10                                      10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100995" y="2995601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320026" y="5459659"/>
            <a:ext cx="2237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                            b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573207" y="401117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838448" y="495662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569698" y="5644325"/>
            <a:ext cx="1505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   x         ax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389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57667"/>
            <a:ext cx="8229600" cy="610033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4000" dirty="0" smtClean="0"/>
              <a:t>Intersection of sets:</a:t>
            </a:r>
          </a:p>
          <a:p>
            <a:pPr marL="0" indent="0">
              <a:buNone/>
            </a:pPr>
            <a:r>
              <a:rPr lang="en-US" sz="4000" dirty="0" smtClean="0"/>
              <a:t>If we have the two sets</a:t>
            </a:r>
          </a:p>
          <a:p>
            <a:pPr marL="0" indent="0">
              <a:buNone/>
            </a:pPr>
            <a:r>
              <a:rPr lang="en-US" sz="4000" dirty="0" smtClean="0"/>
              <a:t>  A = {1, 2, 3, 6, 7}  B = {1, 3, 8, 9}</a:t>
            </a:r>
          </a:p>
          <a:p>
            <a:pPr marL="0" indent="0">
              <a:buNone/>
            </a:pPr>
            <a:r>
              <a:rPr lang="en-US" sz="4000" dirty="0" smtClean="0"/>
              <a:t>We see that the numbers 1 and 3 are members of both sets. We say the set {1, 3} is the intersection of sets A and B. if we use the symbol     to represent the word intersection, we can write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	A     B = {1, 3}</a:t>
            </a:r>
          </a:p>
          <a:p>
            <a:pPr marL="0" indent="0">
              <a:buNone/>
            </a:pPr>
            <a:r>
              <a:rPr lang="en-US" sz="4000" dirty="0" smtClean="0"/>
              <a:t>This is read as the intersection of sets A and B and often as A intersection B. </a:t>
            </a:r>
          </a:p>
          <a:p>
            <a:pPr marL="0" indent="0">
              <a:buNone/>
            </a:pPr>
            <a:r>
              <a:rPr lang="en-US" sz="4000" dirty="0" smtClean="0"/>
              <a:t>We see that the intersection of two sets is the set whose members are members of both of the given sets. 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1717728" y="3195531"/>
            <a:ext cx="666452" cy="66645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3429872" y="4014383"/>
            <a:ext cx="666452" cy="666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508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Example:</a:t>
            </a:r>
          </a:p>
          <a:p>
            <a:pPr marL="0" indent="0">
              <a:buNone/>
            </a:pPr>
            <a:r>
              <a:rPr lang="en-US" sz="4000" dirty="0" smtClean="0"/>
              <a:t>Given P = {1, 2, 3, 4, 7, 9, 13} and K = {2, 5, 7, 8, 10, 13, 15}, P    K. 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6887166" y="2973725"/>
            <a:ext cx="666452" cy="666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07514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{2, 7, 13}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472905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821" y="423402"/>
            <a:ext cx="8712285" cy="643459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4000" dirty="0" smtClean="0"/>
              <a:t>If we look at sets A and B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A = {1, 2, 3, 7} B = {1, 3, 8, 9}</a:t>
            </a:r>
          </a:p>
          <a:p>
            <a:pPr marL="0" indent="0">
              <a:buNone/>
            </a:pPr>
            <a:r>
              <a:rPr lang="en-US" sz="4000" dirty="0" smtClean="0"/>
              <a:t>And list all the members of both sets, we would write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   1, 2, 3, 7, 8, 9</a:t>
            </a:r>
          </a:p>
          <a:p>
            <a:pPr marL="0" indent="0">
              <a:buNone/>
            </a:pPr>
            <a:r>
              <a:rPr lang="en-US" sz="4000" dirty="0" smtClean="0"/>
              <a:t>If we list these numbers using set notation, we would write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  {1, 2, 3, 7, 8, 9}</a:t>
            </a:r>
          </a:p>
          <a:p>
            <a:pPr marL="0" indent="0">
              <a:buNone/>
            </a:pPr>
            <a:r>
              <a:rPr lang="en-US" sz="4000" dirty="0" smtClean="0"/>
              <a:t>For we only write a number once when we use set notation. This set is called the union of sets A and B and consists of all the members of set A and all the members of set B, none listed more than once. We use the symbol     to represent the word union. 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	A    B = {1, 2, 3, 7, 8, 9}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9860" y="5593348"/>
            <a:ext cx="460860" cy="46086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6676" y="6391984"/>
            <a:ext cx="460860" cy="460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5424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1409</TotalTime>
  <Words>576</Words>
  <Application>Microsoft Macintosh PowerPoint</Application>
  <PresentationFormat>On-screen Show (4:3)</PresentationFormat>
  <Paragraphs>75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Clarity</vt:lpstr>
      <vt:lpstr>Lesson 122: Laws of Logs, intersections of sets, union of sets, venn diagrams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122: Laws of Logs, intersections of sets, union of sets, venn diagrams</dc:title>
  <dc:creator>Haley</dc:creator>
  <cp:lastModifiedBy>Haley</cp:lastModifiedBy>
  <cp:revision>6</cp:revision>
  <dcterms:created xsi:type="dcterms:W3CDTF">2016-04-26T18:30:00Z</dcterms:created>
  <dcterms:modified xsi:type="dcterms:W3CDTF">2016-04-27T17:59:02Z</dcterms:modified>
</cp:coreProperties>
</file>