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2" r:id="rId2"/>
    <p:sldId id="273"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9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D581282-C4B9-EE4A-B3F7-76511C88EF90}" type="datetimeFigureOut">
              <a:rPr lang="en-US" smtClean="0"/>
              <a:t>5/6/15</a:t>
            </a:fld>
            <a:endParaRPr lang="en-US" dirty="0"/>
          </a:p>
        </p:txBody>
      </p:sp>
      <p:sp>
        <p:nvSpPr>
          <p:cNvPr id="8" name="Slide Number Placeholder 7"/>
          <p:cNvSpPr>
            <a:spLocks noGrp="1"/>
          </p:cNvSpPr>
          <p:nvPr>
            <p:ph type="sldNum" sz="quarter" idx="11"/>
          </p:nvPr>
        </p:nvSpPr>
        <p:spPr/>
        <p:txBody>
          <a:bodyPr/>
          <a:lstStyle/>
          <a:p>
            <a:fld id="{3C5E19E8-2412-AA42-A240-095C776BE54B}"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81282-C4B9-EE4A-B3F7-76511C88EF90}" type="datetimeFigureOut">
              <a:rPr lang="en-US" smtClean="0"/>
              <a:t>5/6/15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5E19E8-2412-AA42-A240-095C776BE54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81282-C4B9-EE4A-B3F7-76511C88EF90}" type="datetimeFigureOut">
              <a:rPr lang="en-US" smtClean="0"/>
              <a:t>5/6/15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5E19E8-2412-AA42-A240-095C776BE54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D581282-C4B9-EE4A-B3F7-76511C88EF90}" type="datetimeFigureOut">
              <a:rPr lang="en-US" smtClean="0"/>
              <a:t>5/6/15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5E19E8-2412-AA42-A240-095C776BE54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581282-C4B9-EE4A-B3F7-76511C88EF90}" type="datetimeFigureOut">
              <a:rPr lang="en-US" smtClean="0"/>
              <a:t>5/6/15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5E19E8-2412-AA42-A240-095C776BE54B}"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D581282-C4B9-EE4A-B3F7-76511C88EF90}" type="datetimeFigureOut">
              <a:rPr lang="en-US" smtClean="0"/>
              <a:t>5/6/15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5E19E8-2412-AA42-A240-095C776BE54B}"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D581282-C4B9-EE4A-B3F7-76511C88EF90}" type="datetimeFigureOut">
              <a:rPr lang="en-US" smtClean="0"/>
              <a:t>5/6/15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5E19E8-2412-AA42-A240-095C776BE54B}"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581282-C4B9-EE4A-B3F7-76511C88EF90}" type="datetimeFigureOut">
              <a:rPr lang="en-US" smtClean="0"/>
              <a:t>5/6/15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5E19E8-2412-AA42-A240-095C776BE54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81282-C4B9-EE4A-B3F7-76511C88EF90}" type="datetimeFigureOut">
              <a:rPr lang="en-US" smtClean="0"/>
              <a:t>5/6/15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5E19E8-2412-AA42-A240-095C776BE54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581282-C4B9-EE4A-B3F7-76511C88EF90}" type="datetimeFigureOut">
              <a:rPr lang="en-US" smtClean="0"/>
              <a:t>5/6/15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5E19E8-2412-AA42-A240-095C776BE54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581282-C4B9-EE4A-B3F7-76511C88EF90}" type="datetimeFigureOut">
              <a:rPr lang="en-US" smtClean="0"/>
              <a:t>5/6/15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5E19E8-2412-AA42-A240-095C776BE54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D581282-C4B9-EE4A-B3F7-76511C88EF90}" type="datetimeFigureOut">
              <a:rPr lang="en-US" smtClean="0"/>
              <a:t>5/6/15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C5E19E8-2412-AA42-A240-095C776BE54B}"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Bell Work:</a:t>
            </a:r>
          </a:p>
          <a:p>
            <a:pPr marL="0" indent="0">
              <a:buNone/>
            </a:pPr>
            <a:r>
              <a:rPr lang="en-US" sz="4000" dirty="0" smtClean="0"/>
              <a:t>Practice Problem (d) – (</a:t>
            </a:r>
            <a:r>
              <a:rPr lang="en-US" sz="4000" dirty="0" smtClean="0"/>
              <a:t>i</a:t>
            </a:r>
            <a:r>
              <a:rPr lang="en-US" sz="4000" dirty="0" smtClean="0"/>
              <a:t>) on page 761.</a:t>
            </a:r>
            <a:endParaRPr lang="en-US" sz="4000" dirty="0"/>
          </a:p>
        </p:txBody>
      </p:sp>
    </p:spTree>
    <p:extLst>
      <p:ext uri="{BB962C8B-B14F-4D97-AF65-F5344CB8AC3E}">
        <p14:creationId xmlns:p14="http://schemas.microsoft.com/office/powerpoint/2010/main" val="369052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 product or quotient of two measurements may only have as many significant digits as the measurement with the least number of significant digits. </a:t>
            </a:r>
            <a:endParaRPr lang="en-US" sz="4000" dirty="0"/>
          </a:p>
        </p:txBody>
      </p:sp>
    </p:spTree>
    <p:extLst>
      <p:ext uri="{BB962C8B-B14F-4D97-AF65-F5344CB8AC3E}">
        <p14:creationId xmlns:p14="http://schemas.microsoft.com/office/powerpoint/2010/main" val="16317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If the segment at the beginning of the lesson is divided into 4 equal segments, what would be the length of each segment?</a:t>
            </a:r>
            <a:endParaRPr lang="en-US" sz="4000" dirty="0"/>
          </a:p>
        </p:txBody>
      </p:sp>
    </p:spTree>
    <p:extLst>
      <p:ext uri="{BB962C8B-B14F-4D97-AF65-F5344CB8AC3E}">
        <p14:creationId xmlns:p14="http://schemas.microsoft.com/office/powerpoint/2010/main" val="307347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Answer:</a:t>
            </a:r>
          </a:p>
          <a:p>
            <a:pPr marL="0" indent="0">
              <a:buNone/>
            </a:pPr>
            <a:r>
              <a:rPr lang="en-US" sz="4000" dirty="0" smtClean="0"/>
              <a:t>1.9/4 = 0.475</a:t>
            </a:r>
          </a:p>
          <a:p>
            <a:pPr marL="0" indent="0">
              <a:buNone/>
            </a:pPr>
            <a:r>
              <a:rPr lang="en-US" sz="4000" dirty="0" smtClean="0"/>
              <a:t>The measure 1.9 has two significant digits so the quotient should have no more than two significant digits. We round the quotient to 0.48</a:t>
            </a:r>
            <a:endParaRPr lang="en-US" sz="4000" dirty="0"/>
          </a:p>
        </p:txBody>
      </p:sp>
    </p:spTree>
    <p:extLst>
      <p:ext uri="{BB962C8B-B14F-4D97-AF65-F5344CB8AC3E}">
        <p14:creationId xmlns:p14="http://schemas.microsoft.com/office/powerpoint/2010/main" val="4213829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What is the volume of a cube with edges 1.2 mm long?</a:t>
            </a:r>
            <a:endParaRPr lang="en-US" sz="4000" dirty="0"/>
          </a:p>
        </p:txBody>
      </p:sp>
    </p:spTree>
    <p:extLst>
      <p:ext uri="{BB962C8B-B14F-4D97-AF65-F5344CB8AC3E}">
        <p14:creationId xmlns:p14="http://schemas.microsoft.com/office/powerpoint/2010/main" val="3899702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V = (1.2 mm)</a:t>
            </a:r>
          </a:p>
          <a:p>
            <a:pPr marL="0" indent="0">
              <a:buNone/>
            </a:pPr>
            <a:r>
              <a:rPr lang="en-US" sz="4000" dirty="0" smtClean="0"/>
              <a:t>= 1.728 mm</a:t>
            </a:r>
          </a:p>
          <a:p>
            <a:pPr marL="0" indent="0">
              <a:buNone/>
            </a:pPr>
            <a:r>
              <a:rPr lang="en-US" sz="4000" dirty="0" smtClean="0"/>
              <a:t>= 1.7 mm</a:t>
            </a:r>
            <a:endParaRPr lang="en-US" sz="4000" dirty="0"/>
          </a:p>
        </p:txBody>
      </p:sp>
      <p:sp>
        <p:nvSpPr>
          <p:cNvPr id="4" name="TextBox 3"/>
          <p:cNvSpPr txBox="1"/>
          <p:nvPr/>
        </p:nvSpPr>
        <p:spPr>
          <a:xfrm>
            <a:off x="3506898" y="2218067"/>
            <a:ext cx="300082" cy="369332"/>
          </a:xfrm>
          <a:prstGeom prst="rect">
            <a:avLst/>
          </a:prstGeom>
          <a:noFill/>
        </p:spPr>
        <p:txBody>
          <a:bodyPr wrap="none" rtlCol="0">
            <a:spAutoFit/>
          </a:bodyPr>
          <a:lstStyle/>
          <a:p>
            <a:r>
              <a:rPr lang="en-US" dirty="0" smtClean="0"/>
              <a:t>3</a:t>
            </a:r>
            <a:endParaRPr lang="en-US" dirty="0"/>
          </a:p>
        </p:txBody>
      </p:sp>
      <p:sp>
        <p:nvSpPr>
          <p:cNvPr id="5" name="TextBox 4"/>
          <p:cNvSpPr txBox="1"/>
          <p:nvPr/>
        </p:nvSpPr>
        <p:spPr>
          <a:xfrm>
            <a:off x="3206816" y="2976381"/>
            <a:ext cx="300082" cy="369332"/>
          </a:xfrm>
          <a:prstGeom prst="rect">
            <a:avLst/>
          </a:prstGeom>
          <a:noFill/>
        </p:spPr>
        <p:txBody>
          <a:bodyPr wrap="none" rtlCol="0">
            <a:spAutoFit/>
          </a:bodyPr>
          <a:lstStyle/>
          <a:p>
            <a:r>
              <a:rPr lang="en-US" dirty="0" smtClean="0"/>
              <a:t>3</a:t>
            </a:r>
            <a:endParaRPr lang="en-US" dirty="0"/>
          </a:p>
        </p:txBody>
      </p:sp>
      <p:sp>
        <p:nvSpPr>
          <p:cNvPr id="6" name="TextBox 5"/>
          <p:cNvSpPr txBox="1"/>
          <p:nvPr/>
        </p:nvSpPr>
        <p:spPr>
          <a:xfrm>
            <a:off x="2634913" y="3791569"/>
            <a:ext cx="300082" cy="369332"/>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1931031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4000" dirty="0" smtClean="0"/>
              <a:t>We follow this rule to determine the correct number of significant digits when we add and subtract:</a:t>
            </a:r>
          </a:p>
          <a:p>
            <a:pPr marL="0" indent="0">
              <a:buNone/>
            </a:pPr>
            <a:r>
              <a:rPr lang="en-US" sz="4000" dirty="0" smtClean="0"/>
              <a:t>A sum or difference may show no more decimal places than the measurement with the fewest number of decimal places. </a:t>
            </a:r>
            <a:endParaRPr lang="en-US" sz="4000" dirty="0"/>
          </a:p>
        </p:txBody>
      </p:sp>
    </p:spTree>
    <p:extLst>
      <p:ext uri="{BB962C8B-B14F-4D97-AF65-F5344CB8AC3E}">
        <p14:creationId xmlns:p14="http://schemas.microsoft.com/office/powerpoint/2010/main" val="2780318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A test tube contained 6.24 mL of liquid before it was heated and 4.6 mL after it was heated. How many mL of liquid evaporated when the test tube was heated?</a:t>
            </a:r>
            <a:endParaRPr lang="en-US" sz="4000" dirty="0"/>
          </a:p>
        </p:txBody>
      </p:sp>
    </p:spTree>
    <p:extLst>
      <p:ext uri="{BB962C8B-B14F-4D97-AF65-F5344CB8AC3E}">
        <p14:creationId xmlns:p14="http://schemas.microsoft.com/office/powerpoint/2010/main" val="3045287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1.64 mL</a:t>
            </a:r>
          </a:p>
          <a:p>
            <a:pPr marL="0" indent="0">
              <a:buNone/>
            </a:pPr>
            <a:r>
              <a:rPr lang="en-US" sz="4000" dirty="0" smtClean="0"/>
              <a:t>1.6 mL</a:t>
            </a:r>
            <a:endParaRPr lang="en-US" sz="4000" dirty="0"/>
          </a:p>
        </p:txBody>
      </p:sp>
    </p:spTree>
    <p:extLst>
      <p:ext uri="{BB962C8B-B14F-4D97-AF65-F5344CB8AC3E}">
        <p14:creationId xmlns:p14="http://schemas.microsoft.com/office/powerpoint/2010/main" val="517728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117 # 1-25</a:t>
            </a:r>
            <a:endParaRPr lang="en-US" sz="4000" dirty="0"/>
          </a:p>
        </p:txBody>
      </p:sp>
    </p:spTree>
    <p:extLst>
      <p:ext uri="{BB962C8B-B14F-4D97-AF65-F5344CB8AC3E}">
        <p14:creationId xmlns:p14="http://schemas.microsoft.com/office/powerpoint/2010/main" val="3952024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5808"/>
            <a:ext cx="8229600" cy="5140355"/>
          </a:xfrm>
        </p:spPr>
        <p:txBody>
          <a:bodyPr>
            <a:normAutofit/>
          </a:bodyPr>
          <a:lstStyle/>
          <a:p>
            <a:pPr marL="0" indent="0">
              <a:buNone/>
            </a:pPr>
            <a:r>
              <a:rPr lang="en-US" sz="4000" dirty="0" smtClean="0"/>
              <a:t>Answer:</a:t>
            </a:r>
          </a:p>
          <a:p>
            <a:pPr marL="0" indent="0">
              <a:buNone/>
            </a:pPr>
            <a:r>
              <a:rPr lang="en-US" sz="4000" dirty="0" smtClean="0"/>
              <a:t>d) x ≠ 0</a:t>
            </a:r>
          </a:p>
          <a:p>
            <a:pPr marL="0" indent="0">
              <a:buNone/>
            </a:pPr>
            <a:r>
              <a:rPr lang="en-US" sz="4000" dirty="0" smtClean="0"/>
              <a:t>e) x ≠ 3</a:t>
            </a:r>
          </a:p>
          <a:p>
            <a:pPr marL="0" indent="0">
              <a:buNone/>
            </a:pPr>
            <a:r>
              <a:rPr lang="en-US" sz="4000" dirty="0" smtClean="0"/>
              <a:t>f) w ≠ 0</a:t>
            </a:r>
          </a:p>
          <a:p>
            <a:pPr marL="0" indent="0">
              <a:buNone/>
            </a:pPr>
            <a:r>
              <a:rPr lang="en-US" sz="4000" dirty="0" smtClean="0"/>
              <a:t>g) y ≠ 4</a:t>
            </a:r>
          </a:p>
          <a:p>
            <a:pPr marL="0" indent="0">
              <a:buNone/>
            </a:pPr>
            <a:r>
              <a:rPr lang="en-US" sz="4000" dirty="0" smtClean="0"/>
              <a:t>h) x ≠ ±2</a:t>
            </a:r>
          </a:p>
          <a:p>
            <a:pPr marL="0" indent="0">
              <a:buNone/>
            </a:pPr>
            <a:r>
              <a:rPr lang="en-US" sz="4000" dirty="0" smtClean="0"/>
              <a:t>i</a:t>
            </a:r>
            <a:r>
              <a:rPr lang="en-US" sz="4000" dirty="0" smtClean="0"/>
              <a:t>) c ≠ 0</a:t>
            </a:r>
          </a:p>
        </p:txBody>
      </p:sp>
    </p:spTree>
    <p:extLst>
      <p:ext uri="{BB962C8B-B14F-4D97-AF65-F5344CB8AC3E}">
        <p14:creationId xmlns:p14="http://schemas.microsoft.com/office/powerpoint/2010/main" val="14601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117:</a:t>
            </a:r>
            <a:br>
              <a:rPr lang="en-US" dirty="0" smtClean="0"/>
            </a:br>
            <a:r>
              <a:rPr lang="en-US" dirty="0" smtClean="0"/>
              <a:t>Significant Digits</a:t>
            </a:r>
            <a:endParaRPr lang="en-US" dirty="0"/>
          </a:p>
        </p:txBody>
      </p:sp>
    </p:spTree>
    <p:extLst>
      <p:ext uri="{BB962C8B-B14F-4D97-AF65-F5344CB8AC3E}">
        <p14:creationId xmlns:p14="http://schemas.microsoft.com/office/powerpoint/2010/main" val="330613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2284"/>
            <a:ext cx="8229600" cy="4455093"/>
          </a:xfrm>
        </p:spPr>
        <p:txBody>
          <a:bodyPr>
            <a:normAutofit fontScale="85000" lnSpcReduction="10000"/>
          </a:bodyPr>
          <a:lstStyle/>
          <a:p>
            <a:pPr marL="0" indent="0">
              <a:buNone/>
            </a:pPr>
            <a:r>
              <a:rPr lang="en-US" sz="4000" dirty="0" smtClean="0"/>
              <a:t>The length of the </a:t>
            </a:r>
            <a:r>
              <a:rPr lang="en-US" sz="4000" dirty="0" smtClean="0"/>
              <a:t>segment </a:t>
            </a:r>
            <a:r>
              <a:rPr lang="en-US" sz="4000" dirty="0" smtClean="0"/>
              <a:t>is 1.9 cm. we use two digits to write the length. We use one decimal place because the ruler is divided into tenths. Using this ruler, we may be able to estimate the digit in the hundredths place of the length, but it </a:t>
            </a:r>
            <a:r>
              <a:rPr lang="en-US" sz="4000" dirty="0" smtClean="0"/>
              <a:t>would only </a:t>
            </a:r>
            <a:r>
              <a:rPr lang="en-US" sz="4000" dirty="0" smtClean="0"/>
              <a:t>be a rough guess. We cannot estimate the digit in the thousandths place. </a:t>
            </a:r>
            <a:endParaRPr lang="en-US" sz="4000" dirty="0"/>
          </a:p>
        </p:txBody>
      </p:sp>
      <p:pic>
        <p:nvPicPr>
          <p:cNvPr id="4" name="Picture 3"/>
          <p:cNvPicPr>
            <a:picLocks noChangeAspect="1"/>
          </p:cNvPicPr>
          <p:nvPr/>
        </p:nvPicPr>
        <p:blipFill>
          <a:blip r:embed="rId2"/>
          <a:stretch>
            <a:fillRect/>
          </a:stretch>
        </p:blipFill>
        <p:spPr>
          <a:xfrm>
            <a:off x="647700" y="4777377"/>
            <a:ext cx="7835900" cy="1752600"/>
          </a:xfrm>
          <a:prstGeom prst="rect">
            <a:avLst/>
          </a:prstGeom>
        </p:spPr>
      </p:pic>
    </p:spTree>
    <p:extLst>
      <p:ext uri="{BB962C8B-B14F-4D97-AF65-F5344CB8AC3E}">
        <p14:creationId xmlns:p14="http://schemas.microsoft.com/office/powerpoint/2010/main" val="1323233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4000" dirty="0" smtClean="0"/>
              <a:t>We distinguish between counts and measures. We can count the exact number of students in the classroom or the exact number of books in the library. Measures, however, are not exact. A measure can be expressed only to a degree of precision. </a:t>
            </a:r>
            <a:endParaRPr lang="en-US" sz="4000" dirty="0"/>
          </a:p>
        </p:txBody>
      </p:sp>
    </p:spTree>
    <p:extLst>
      <p:ext uri="{BB962C8B-B14F-4D97-AF65-F5344CB8AC3E}">
        <p14:creationId xmlns:p14="http://schemas.microsoft.com/office/powerpoint/2010/main" val="3585757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2904"/>
            <a:ext cx="8229600" cy="5633259"/>
          </a:xfrm>
        </p:spPr>
        <p:txBody>
          <a:bodyPr>
            <a:normAutofit fontScale="77500" lnSpcReduction="20000"/>
          </a:bodyPr>
          <a:lstStyle/>
          <a:p>
            <a:pPr marL="0" indent="0">
              <a:buNone/>
            </a:pPr>
            <a:r>
              <a:rPr lang="en-US" sz="4000" dirty="0" smtClean="0"/>
              <a:t>To measure the segment in the beginning of the lesson, we compare its length to a standard scale and use a number of units to refer to its length. We are confident that the segment is about 2 cm long. We are also confident that the segment is about 1.9 cm long, because our measuring tool does not measure with that type of precision. The number of digits we use to express a measure with confidence is called the number of significant digits. For example, the length of the segment before has two significant digits. </a:t>
            </a:r>
            <a:endParaRPr lang="en-US" sz="4000" dirty="0"/>
          </a:p>
        </p:txBody>
      </p:sp>
    </p:spTree>
    <p:extLst>
      <p:ext uri="{BB962C8B-B14F-4D97-AF65-F5344CB8AC3E}">
        <p14:creationId xmlns:p14="http://schemas.microsoft.com/office/powerpoint/2010/main" val="51709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693" y="303326"/>
            <a:ext cx="8795679" cy="6350877"/>
          </a:xfrm>
        </p:spPr>
        <p:txBody>
          <a:bodyPr>
            <a:normAutofit fontScale="62500" lnSpcReduction="20000"/>
          </a:bodyPr>
          <a:lstStyle/>
          <a:p>
            <a:pPr marL="0" indent="0">
              <a:buNone/>
            </a:pPr>
            <a:r>
              <a:rPr lang="en-US" sz="4000" dirty="0" smtClean="0"/>
              <a:t>Below are rules for counting significant digits:</a:t>
            </a:r>
          </a:p>
          <a:p>
            <a:pPr marL="742950" indent="-742950">
              <a:buFont typeface="+mj-lt"/>
              <a:buAutoNum type="arabicPeriod"/>
            </a:pPr>
            <a:r>
              <a:rPr lang="en-US" sz="4000" dirty="0" smtClean="0"/>
              <a:t>Count all non-zero digits (the number 2.54 has 3 significant digits)</a:t>
            </a:r>
          </a:p>
          <a:p>
            <a:pPr marL="742950" indent="-742950">
              <a:buFont typeface="+mj-lt"/>
              <a:buAutoNum type="arabicPeriod"/>
            </a:pPr>
            <a:r>
              <a:rPr lang="en-US" sz="4000" dirty="0" smtClean="0"/>
              <a:t>Count zeros between non-zero digits. (the number 10.7 has 3 significant digits)</a:t>
            </a:r>
          </a:p>
          <a:p>
            <a:pPr marL="742950" indent="-742950">
              <a:buFont typeface="+mj-lt"/>
              <a:buAutoNum type="arabicPeriod"/>
            </a:pPr>
            <a:r>
              <a:rPr lang="en-US" sz="4000" dirty="0" smtClean="0"/>
              <a:t>Count trailing zeros in a decimal number (the decimal 1.20 has 3 significant digits)</a:t>
            </a:r>
          </a:p>
          <a:p>
            <a:pPr marL="742950" indent="-742950">
              <a:buFont typeface="+mj-lt"/>
              <a:buAutoNum type="arabicPeriod"/>
            </a:pPr>
            <a:r>
              <a:rPr lang="en-US" sz="4000" dirty="0" smtClean="0"/>
              <a:t>Do not count zeros if there is not a non-zero digit to the left (the number 0.023 has 2 significant digits)</a:t>
            </a:r>
          </a:p>
          <a:p>
            <a:pPr marL="742950" indent="-742950">
              <a:buFont typeface="+mj-lt"/>
              <a:buAutoNum type="arabicPeriod"/>
            </a:pPr>
            <a:r>
              <a:rPr lang="en-US" sz="4000" dirty="0" smtClean="0"/>
              <a:t>Trailing zeros of whole numbers are ambiguous. The number of significant digits in 1200 might be 2, 3, or 4. expressing a number in scientific notation removes the ambiguity. (the number 1.20 x 10 has 3 significant digits)</a:t>
            </a:r>
          </a:p>
          <a:p>
            <a:pPr marL="742950" indent="-742950">
              <a:buFont typeface="+mj-lt"/>
              <a:buAutoNum type="arabicPeriod"/>
            </a:pPr>
            <a:r>
              <a:rPr lang="en-US" sz="4000" dirty="0" smtClean="0"/>
              <a:t>Exact numbers have an unlimited number of significant figures, so we do not count any digits when dealing with exact numbers. Exact numbers include counts and exact conversion rates like 3 ft./yd. and 2.54 cm/in.</a:t>
            </a:r>
            <a:endParaRPr lang="en-US" sz="4000" dirty="0"/>
          </a:p>
        </p:txBody>
      </p:sp>
      <p:sp>
        <p:nvSpPr>
          <p:cNvPr id="4" name="TextBox 3"/>
          <p:cNvSpPr txBox="1"/>
          <p:nvPr/>
        </p:nvSpPr>
        <p:spPr>
          <a:xfrm>
            <a:off x="7866825" y="4075936"/>
            <a:ext cx="300082"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226649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0398"/>
            <a:ext cx="8229600" cy="5405765"/>
          </a:xfrm>
        </p:spPr>
        <p:txBody>
          <a:bodyPr>
            <a:normAutofit fontScale="92500" lnSpcReduction="10000"/>
          </a:bodyPr>
          <a:lstStyle/>
          <a:p>
            <a:pPr marL="0" indent="0">
              <a:buNone/>
            </a:pPr>
            <a:r>
              <a:rPr lang="en-US" sz="4000" dirty="0" smtClean="0"/>
              <a:t>Example:</a:t>
            </a:r>
          </a:p>
          <a:p>
            <a:pPr marL="0" indent="0">
              <a:buNone/>
            </a:pPr>
            <a:r>
              <a:rPr lang="en-US" sz="4000" dirty="0" smtClean="0"/>
              <a:t>State the number of significant digits in the following numbers</a:t>
            </a:r>
          </a:p>
          <a:p>
            <a:pPr marL="742950" indent="-742950">
              <a:buAutoNum type="alphaLcParenR"/>
            </a:pPr>
            <a:r>
              <a:rPr lang="en-US" sz="4000" dirty="0" smtClean="0"/>
              <a:t>The diameter of a quarter is about 2.5 cm</a:t>
            </a:r>
          </a:p>
          <a:p>
            <a:pPr marL="742950" indent="-742950">
              <a:buAutoNum type="alphaLcParenR"/>
            </a:pPr>
            <a:r>
              <a:rPr lang="en-US" sz="4000" dirty="0" smtClean="0"/>
              <a:t>A ruler is about 30.5 cm long</a:t>
            </a:r>
          </a:p>
          <a:p>
            <a:pPr marL="742950" indent="-742950">
              <a:buAutoNum type="alphaLcParenR"/>
            </a:pPr>
            <a:r>
              <a:rPr lang="en-US" sz="4000" dirty="0" smtClean="0"/>
              <a:t>Earth’s average distance from the sun is about 9.3 x 10 miles</a:t>
            </a:r>
          </a:p>
          <a:p>
            <a:pPr marL="742950" indent="-742950">
              <a:buAutoNum type="alphaLcParenR"/>
            </a:pPr>
            <a:r>
              <a:rPr lang="en-US" sz="4000" dirty="0" smtClean="0"/>
              <a:t>A mile is 5280 feet</a:t>
            </a:r>
            <a:endParaRPr lang="en-US" sz="4000" dirty="0"/>
          </a:p>
        </p:txBody>
      </p:sp>
      <p:sp>
        <p:nvSpPr>
          <p:cNvPr id="4" name="TextBox 3"/>
          <p:cNvSpPr txBox="1"/>
          <p:nvPr/>
        </p:nvSpPr>
        <p:spPr>
          <a:xfrm>
            <a:off x="6539891" y="4568840"/>
            <a:ext cx="300082" cy="369332"/>
          </a:xfrm>
          <a:prstGeom prst="rect">
            <a:avLst/>
          </a:prstGeom>
          <a:noFill/>
        </p:spPr>
        <p:txBody>
          <a:bodyPr wrap="none" rtlCol="0">
            <a:spAutoFit/>
          </a:bodyPr>
          <a:lstStyle/>
          <a:p>
            <a:r>
              <a:rPr lang="en-US" dirty="0" smtClean="0"/>
              <a:t>7</a:t>
            </a:r>
            <a:endParaRPr lang="en-US" dirty="0"/>
          </a:p>
        </p:txBody>
      </p:sp>
    </p:spTree>
    <p:extLst>
      <p:ext uri="{BB962C8B-B14F-4D97-AF65-F5344CB8AC3E}">
        <p14:creationId xmlns:p14="http://schemas.microsoft.com/office/powerpoint/2010/main" val="1165527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742950" indent="-742950">
              <a:buAutoNum type="alphaLcParenR"/>
            </a:pPr>
            <a:r>
              <a:rPr lang="en-US" sz="4000" dirty="0" smtClean="0"/>
              <a:t>Two</a:t>
            </a:r>
          </a:p>
          <a:p>
            <a:pPr marL="742950" indent="-742950">
              <a:buAutoNum type="alphaLcParenR"/>
            </a:pPr>
            <a:r>
              <a:rPr lang="en-US" sz="4000" dirty="0" smtClean="0"/>
              <a:t>Three</a:t>
            </a:r>
          </a:p>
          <a:p>
            <a:pPr marL="742950" indent="-742950">
              <a:buAutoNum type="alphaLcParenR"/>
            </a:pPr>
            <a:r>
              <a:rPr lang="en-US" sz="4000" dirty="0" smtClean="0"/>
              <a:t>Two</a:t>
            </a:r>
          </a:p>
          <a:p>
            <a:pPr marL="742950" indent="-742950">
              <a:buAutoNum type="alphaLcParenR"/>
            </a:pPr>
            <a:r>
              <a:rPr lang="en-US" sz="4000" dirty="0" smtClean="0"/>
              <a:t>Unlimited (exact)</a:t>
            </a:r>
            <a:endParaRPr lang="en-US" sz="4000" dirty="0"/>
          </a:p>
        </p:txBody>
      </p:sp>
    </p:spTree>
    <p:extLst>
      <p:ext uri="{BB962C8B-B14F-4D97-AF65-F5344CB8AC3E}">
        <p14:creationId xmlns:p14="http://schemas.microsoft.com/office/powerpoint/2010/main" val="2476791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22</TotalTime>
  <Words>703</Words>
  <Application>Microsoft Macintosh PowerPoint</Application>
  <PresentationFormat>On-screen Show (4:3)</PresentationFormat>
  <Paragraphs>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Executive</vt:lpstr>
      <vt:lpstr>PowerPoint Presentation</vt:lpstr>
      <vt:lpstr>PowerPoint Presentation</vt:lpstr>
      <vt:lpstr>Lesson 117: Significant Digits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117: Significant Digits</dc:title>
  <dc:creator>Haley Stenquist</dc:creator>
  <cp:lastModifiedBy>Haley Stenquist</cp:lastModifiedBy>
  <cp:revision>3</cp:revision>
  <dcterms:created xsi:type="dcterms:W3CDTF">2015-05-06T14:16:50Z</dcterms:created>
  <dcterms:modified xsi:type="dcterms:W3CDTF">2015-05-06T15:40:27Z</dcterms:modified>
</cp:coreProperties>
</file>