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73" r:id="rId3"/>
    <p:sldId id="256" r:id="rId4"/>
    <p:sldId id="257" r:id="rId5"/>
    <p:sldId id="258" r:id="rId6"/>
    <p:sldId id="259" r:id="rId7"/>
    <p:sldId id="260" r:id="rId8"/>
    <p:sldId id="261" r:id="rId9"/>
    <p:sldId id="262" r:id="rId10"/>
    <p:sldId id="263" r:id="rId11"/>
    <p:sldId id="264" r:id="rId12"/>
    <p:sldId id="265" r:id="rId13"/>
    <p:sldId id="266" r:id="rId14"/>
    <p:sldId id="269" r:id="rId15"/>
    <p:sldId id="267" r:id="rId16"/>
    <p:sldId id="268"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7" d="100"/>
          <a:sy n="67" d="100"/>
        </p:scale>
        <p:origin x="-9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5/4/15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5/4/15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5/4/15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5/4/15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5/4/15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5/4/15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5/4/15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5/4/15</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Bell Work:</a:t>
            </a:r>
          </a:p>
          <a:p>
            <a:pPr marL="0" indent="0">
              <a:buNone/>
            </a:pPr>
            <a:r>
              <a:rPr lang="en-US" sz="4000" dirty="0" smtClean="0"/>
              <a:t>Practice set (a) (b) and (c) on page 739.</a:t>
            </a:r>
            <a:endParaRPr lang="en-US" sz="4000" dirty="0"/>
          </a:p>
        </p:txBody>
      </p:sp>
    </p:spTree>
    <p:extLst>
      <p:ext uri="{BB962C8B-B14F-4D97-AF65-F5344CB8AC3E}">
        <p14:creationId xmlns:p14="http://schemas.microsoft.com/office/powerpoint/2010/main" val="347622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Recall that the lateral surface area of a cylinder is represented by the label of a can. We can calculate the lateral surface area of a cylinder as a sweep. We show two ways:</a:t>
            </a:r>
            <a:endParaRPr lang="en-US" sz="4000" dirty="0"/>
          </a:p>
        </p:txBody>
      </p:sp>
    </p:spTree>
    <p:extLst>
      <p:ext uri="{BB962C8B-B14F-4D97-AF65-F5344CB8AC3E}">
        <p14:creationId xmlns:p14="http://schemas.microsoft.com/office/powerpoint/2010/main" val="2953685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en-US" sz="4000" dirty="0" smtClean="0"/>
              <a:t>Method 1: Sweep with the circumference</a:t>
            </a:r>
          </a:p>
          <a:p>
            <a:pPr marL="0" indent="0">
              <a:buNone/>
            </a:pPr>
            <a:r>
              <a:rPr lang="en-US" sz="4000" dirty="0" smtClean="0"/>
              <a:t>Imagine the upper rim of a can is a circular broom. As it slides down the can it sweeps the entire lateral surface of the can. The length of the broom is the circumference of the can. The distance the broom moves is the height of the can.</a:t>
            </a:r>
            <a:endParaRPr lang="en-US" sz="4000" dirty="0"/>
          </a:p>
        </p:txBody>
      </p:sp>
    </p:spTree>
    <p:extLst>
      <p:ext uri="{BB962C8B-B14F-4D97-AF65-F5344CB8AC3E}">
        <p14:creationId xmlns:p14="http://schemas.microsoft.com/office/powerpoint/2010/main" val="2458981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sz="4000" dirty="0" smtClean="0"/>
              <a:t>Method 2: sweep with the height</a:t>
            </a:r>
          </a:p>
          <a:p>
            <a:pPr marL="0" indent="0">
              <a:buNone/>
            </a:pPr>
            <a:r>
              <a:rPr lang="en-US" sz="4000" dirty="0" smtClean="0"/>
              <a:t>Imagine a broom segment sweeping around the can. The length of the “broom” is the height of the can. The distance it moves is the circumference of the circle. </a:t>
            </a:r>
            <a:endParaRPr lang="en-US" sz="4000" dirty="0"/>
          </a:p>
        </p:txBody>
      </p:sp>
    </p:spTree>
    <p:extLst>
      <p:ext uri="{BB962C8B-B14F-4D97-AF65-F5344CB8AC3E}">
        <p14:creationId xmlns:p14="http://schemas.microsoft.com/office/powerpoint/2010/main" val="2413219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sz="4000" dirty="0" smtClean="0"/>
              <a:t>With both methods we find the lateral surface area by multiplying the circumference of the can and the height of the can.</a:t>
            </a:r>
          </a:p>
          <a:p>
            <a:pPr marL="0" indent="0">
              <a:buNone/>
            </a:pPr>
            <a:r>
              <a:rPr lang="en-US" sz="4000" dirty="0" smtClean="0"/>
              <a:t>lateral surface area of a cylinder = circumference x height</a:t>
            </a:r>
          </a:p>
          <a:p>
            <a:pPr marL="0" indent="0">
              <a:buNone/>
            </a:pPr>
            <a:r>
              <a:rPr lang="en-US" sz="4000" dirty="0"/>
              <a:t>	</a:t>
            </a:r>
            <a:r>
              <a:rPr lang="en-US" sz="4000" dirty="0" smtClean="0"/>
              <a:t> S = 2π</a:t>
            </a:r>
            <a:r>
              <a:rPr lang="en-US" sz="4000" dirty="0" smtClean="0"/>
              <a:t>rh</a:t>
            </a:r>
            <a:r>
              <a:rPr lang="en-US" sz="4000" dirty="0" smtClean="0"/>
              <a:t>    or    S = πdh</a:t>
            </a:r>
            <a:endParaRPr lang="en-US" sz="4000" dirty="0"/>
          </a:p>
        </p:txBody>
      </p:sp>
    </p:spTree>
    <p:extLst>
      <p:ext uri="{BB962C8B-B14F-4D97-AF65-F5344CB8AC3E}">
        <p14:creationId xmlns:p14="http://schemas.microsoft.com/office/powerpoint/2010/main" val="3704681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We can use similar calculations to develop a formula for the lateral surface area of a cone. </a:t>
            </a:r>
          </a:p>
          <a:p>
            <a:pPr marL="0" indent="0">
              <a:buNone/>
            </a:pPr>
            <a:r>
              <a:rPr lang="en-US" sz="4000" dirty="0" smtClean="0"/>
              <a:t>Lateral surface area = slant height x average of bases</a:t>
            </a:r>
            <a:endParaRPr lang="en-US" sz="4000" dirty="0"/>
          </a:p>
        </p:txBody>
      </p:sp>
    </p:spTree>
    <p:extLst>
      <p:ext uri="{BB962C8B-B14F-4D97-AF65-F5344CB8AC3E}">
        <p14:creationId xmlns:p14="http://schemas.microsoft.com/office/powerpoint/2010/main" val="498263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Example:</a:t>
            </a:r>
          </a:p>
          <a:p>
            <a:pPr marL="0" indent="0">
              <a:buNone/>
            </a:pPr>
            <a:r>
              <a:rPr lang="en-US" sz="4000" dirty="0" smtClean="0"/>
              <a:t>Calculate the lateral surface area of the cone. The diameter of the base is 2 inches and the slant height is 4 inches. </a:t>
            </a:r>
            <a:endParaRPr lang="en-US" sz="4000" dirty="0"/>
          </a:p>
        </p:txBody>
      </p:sp>
    </p:spTree>
    <p:extLst>
      <p:ext uri="{BB962C8B-B14F-4D97-AF65-F5344CB8AC3E}">
        <p14:creationId xmlns:p14="http://schemas.microsoft.com/office/powerpoint/2010/main" val="3440768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sz="4000" dirty="0" smtClean="0"/>
              <a:t>Answer:</a:t>
            </a:r>
          </a:p>
          <a:p>
            <a:pPr marL="0" indent="0">
              <a:buNone/>
            </a:pPr>
            <a:r>
              <a:rPr lang="en-US" sz="4000" dirty="0" smtClean="0"/>
              <a:t>Surface area = slant height x average of bases</a:t>
            </a:r>
          </a:p>
          <a:p>
            <a:pPr marL="0" indent="0">
              <a:buNone/>
            </a:pPr>
            <a:r>
              <a:rPr lang="en-US" sz="4000" dirty="0" smtClean="0"/>
              <a:t>= 4 x </a:t>
            </a:r>
            <a:r>
              <a:rPr lang="en-US" sz="4000" u="sng" dirty="0" smtClean="0"/>
              <a:t> 0 + 2π </a:t>
            </a:r>
            <a:r>
              <a:rPr lang="en-US" sz="4000" dirty="0" smtClean="0"/>
              <a:t> </a:t>
            </a:r>
          </a:p>
          <a:p>
            <a:pPr marL="0" indent="0">
              <a:buNone/>
            </a:pPr>
            <a:r>
              <a:rPr lang="en-US" sz="4000" dirty="0"/>
              <a:t>	</a:t>
            </a:r>
            <a:r>
              <a:rPr lang="en-US" sz="4000" dirty="0" smtClean="0"/>
              <a:t>        2</a:t>
            </a:r>
          </a:p>
          <a:p>
            <a:pPr marL="0" indent="0">
              <a:buNone/>
            </a:pPr>
            <a:r>
              <a:rPr lang="en-US" sz="4000" dirty="0" smtClean="0"/>
              <a:t>= 4π inches </a:t>
            </a:r>
            <a:endParaRPr lang="en-US" sz="4000" dirty="0"/>
          </a:p>
        </p:txBody>
      </p:sp>
      <p:sp>
        <p:nvSpPr>
          <p:cNvPr id="4" name="TextBox 3"/>
          <p:cNvSpPr txBox="1"/>
          <p:nvPr/>
        </p:nvSpPr>
        <p:spPr>
          <a:xfrm>
            <a:off x="3127774" y="5004871"/>
            <a:ext cx="328936" cy="369332"/>
          </a:xfrm>
          <a:prstGeom prst="rect">
            <a:avLst/>
          </a:prstGeom>
          <a:noFill/>
        </p:spPr>
        <p:txBody>
          <a:bodyPr wrap="none" rtlCol="0">
            <a:spAutoFit/>
          </a:bodyPr>
          <a:lstStyle/>
          <a:p>
            <a:r>
              <a:rPr lang="en-US" dirty="0" smtClean="0"/>
              <a:t>2</a:t>
            </a:r>
            <a:endParaRPr lang="en-US" dirty="0"/>
          </a:p>
        </p:txBody>
      </p:sp>
    </p:spTree>
    <p:extLst>
      <p:ext uri="{BB962C8B-B14F-4D97-AF65-F5344CB8AC3E}">
        <p14:creationId xmlns:p14="http://schemas.microsoft.com/office/powerpoint/2010/main" val="3348323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buNone/>
            </a:pPr>
            <a:r>
              <a:rPr lang="en-US" sz="4000" dirty="0" smtClean="0"/>
              <a:t>Finally, imagine sweeping an area with a broom that becomes narrower and narrower. The broom sweeps an area the shape of a trapezoid of triangle.</a:t>
            </a:r>
          </a:p>
          <a:p>
            <a:pPr marL="0" indent="0">
              <a:buNone/>
            </a:pPr>
            <a:r>
              <a:rPr lang="en-US" sz="4000" dirty="0" smtClean="0"/>
              <a:t>The area of the trapezoid or triangle equals the average (mean) width of the broom times the distance it is pushed. </a:t>
            </a:r>
            <a:endParaRPr lang="en-US" sz="4000" dirty="0"/>
          </a:p>
        </p:txBody>
      </p:sp>
    </p:spTree>
    <p:extLst>
      <p:ext uri="{BB962C8B-B14F-4D97-AF65-F5344CB8AC3E}">
        <p14:creationId xmlns:p14="http://schemas.microsoft.com/office/powerpoint/2010/main" val="3347054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Lesson 114: #1-25</a:t>
            </a:r>
            <a:endParaRPr lang="en-US" sz="4000" dirty="0"/>
          </a:p>
        </p:txBody>
      </p:sp>
    </p:spTree>
    <p:extLst>
      <p:ext uri="{BB962C8B-B14F-4D97-AF65-F5344CB8AC3E}">
        <p14:creationId xmlns:p14="http://schemas.microsoft.com/office/powerpoint/2010/main" val="2870555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742950" indent="-742950">
              <a:buAutoNum type="alphaLcParenR"/>
            </a:pPr>
            <a:r>
              <a:rPr lang="en-US" sz="4000" dirty="0" smtClean="0"/>
              <a:t>½</a:t>
            </a:r>
          </a:p>
          <a:p>
            <a:pPr marL="742950" indent="-742950">
              <a:buAutoNum type="alphaLcParenR"/>
            </a:pPr>
            <a:r>
              <a:rPr lang="en-US" sz="4000" dirty="0" smtClean="0"/>
              <a:t>√5/5</a:t>
            </a:r>
          </a:p>
          <a:p>
            <a:pPr marL="742950" indent="-742950">
              <a:buAutoNum type="alphaLcParenR"/>
            </a:pPr>
            <a:r>
              <a:rPr lang="en-US" sz="4000" dirty="0" smtClean="0"/>
              <a:t>2√5/5</a:t>
            </a:r>
            <a:endParaRPr lang="en-US" sz="4000" dirty="0"/>
          </a:p>
        </p:txBody>
      </p:sp>
    </p:spTree>
    <p:extLst>
      <p:ext uri="{BB962C8B-B14F-4D97-AF65-F5344CB8AC3E}">
        <p14:creationId xmlns:p14="http://schemas.microsoft.com/office/powerpoint/2010/main" val="3887121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1523999"/>
            <a:ext cx="6498158" cy="2248612"/>
          </a:xfrm>
        </p:spPr>
        <p:txBody>
          <a:bodyPr/>
          <a:lstStyle/>
          <a:p>
            <a:r>
              <a:rPr lang="en-US" dirty="0" smtClean="0"/>
              <a:t>Lesson 114:</a:t>
            </a:r>
            <a:br>
              <a:rPr lang="en-US" dirty="0" smtClean="0"/>
            </a:br>
            <a:r>
              <a:rPr lang="en-US" dirty="0" smtClean="0"/>
              <a:t>Calculating Area as a Sweep</a:t>
            </a:r>
            <a:endParaRPr lang="en-US" dirty="0"/>
          </a:p>
        </p:txBody>
      </p:sp>
    </p:spTree>
    <p:extLst>
      <p:ext uri="{BB962C8B-B14F-4D97-AF65-F5344CB8AC3E}">
        <p14:creationId xmlns:p14="http://schemas.microsoft.com/office/powerpoint/2010/main" val="296532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sz="4000" dirty="0" smtClean="0"/>
              <a:t>Imagine using a push broom to clean a dirty floor or sidewalk. As you push the broom it sweeps an area. The area the broom sweeps is equal to the width of the broom times the distance the broom is pushed. </a:t>
            </a:r>
            <a:endParaRPr lang="en-US" sz="4000" dirty="0"/>
          </a:p>
        </p:txBody>
      </p:sp>
    </p:spTree>
    <p:extLst>
      <p:ext uri="{BB962C8B-B14F-4D97-AF65-F5344CB8AC3E}">
        <p14:creationId xmlns:p14="http://schemas.microsoft.com/office/powerpoint/2010/main" val="562660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sz="4000" dirty="0" smtClean="0"/>
              <a:t>Now imagine sweeping an area with one side of the broom held in place. The broom sweeps a circular area. The area equals the width of the broom times the average (mean) distance the broom is pushed. </a:t>
            </a:r>
            <a:endParaRPr lang="en-US" sz="4000" dirty="0"/>
          </a:p>
        </p:txBody>
      </p:sp>
    </p:spTree>
    <p:extLst>
      <p:ext uri="{BB962C8B-B14F-4D97-AF65-F5344CB8AC3E}">
        <p14:creationId xmlns:p14="http://schemas.microsoft.com/office/powerpoint/2010/main" val="767033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We will apply this concept of sweeping to calculate some areas and surface areas. We start with a circle, then we calculate the lateral surface area of a cylinder and a cone. </a:t>
            </a:r>
            <a:endParaRPr lang="en-US" sz="4000" dirty="0"/>
          </a:p>
        </p:txBody>
      </p:sp>
    </p:spTree>
    <p:extLst>
      <p:ext uri="{BB962C8B-B14F-4D97-AF65-F5344CB8AC3E}">
        <p14:creationId xmlns:p14="http://schemas.microsoft.com/office/powerpoint/2010/main" val="320875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buNone/>
            </a:pPr>
            <a:r>
              <a:rPr lang="en-US" sz="4000" dirty="0" smtClean="0"/>
              <a:t>Look at the minute hand of a watch or clock. In one hour the minute hand sweeps all the way around the circular face of the clock. Every point inside the circle the length of the minute hand is swept across by that hand. Notice that the minute hand represents the radius of the circular face of the clock. </a:t>
            </a:r>
            <a:endParaRPr lang="en-US" sz="4000" dirty="0"/>
          </a:p>
        </p:txBody>
      </p:sp>
    </p:spTree>
    <p:extLst>
      <p:ext uri="{BB962C8B-B14F-4D97-AF65-F5344CB8AC3E}">
        <p14:creationId xmlns:p14="http://schemas.microsoft.com/office/powerpoint/2010/main" val="1741497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9564" y="1"/>
            <a:ext cx="7582482" cy="5630480"/>
          </a:xfrm>
        </p:spPr>
        <p:txBody>
          <a:bodyPr>
            <a:normAutofit fontScale="62500" lnSpcReduction="20000"/>
          </a:bodyPr>
          <a:lstStyle/>
          <a:p>
            <a:pPr marL="0" indent="0">
              <a:buNone/>
            </a:pPr>
            <a:r>
              <a:rPr lang="en-US" sz="4000" dirty="0" smtClean="0"/>
              <a:t>Example:</a:t>
            </a:r>
          </a:p>
          <a:p>
            <a:pPr marL="0" indent="0">
              <a:buNone/>
            </a:pPr>
            <a:r>
              <a:rPr lang="en-US" sz="4000" dirty="0" smtClean="0"/>
              <a:t>As radius CA turns, it sweeps the area of a circle.</a:t>
            </a:r>
          </a:p>
          <a:p>
            <a:pPr marL="742950" indent="-742950">
              <a:buAutoNum type="alphaLcParenR"/>
            </a:pPr>
            <a:r>
              <a:rPr lang="en-US" sz="4000" dirty="0" smtClean="0"/>
              <a:t>How wide is “broom CA” (radius)?</a:t>
            </a:r>
          </a:p>
          <a:p>
            <a:pPr marL="742950" indent="-742950">
              <a:buAutoNum type="alphaLcParenR"/>
            </a:pPr>
            <a:r>
              <a:rPr lang="en-US" sz="4000" dirty="0" smtClean="0"/>
              <a:t>How far does point a move in one full turn?</a:t>
            </a:r>
          </a:p>
          <a:p>
            <a:pPr marL="742950" indent="-742950">
              <a:buAutoNum type="alphaLcParenR"/>
            </a:pPr>
            <a:r>
              <a:rPr lang="en-US" sz="4000" dirty="0" smtClean="0"/>
              <a:t>How far does point C move in one full turn?</a:t>
            </a:r>
          </a:p>
          <a:p>
            <a:pPr marL="742950" indent="-742950">
              <a:buAutoNum type="alphaLcParenR"/>
            </a:pPr>
            <a:r>
              <a:rPr lang="en-US" sz="4000" dirty="0" smtClean="0"/>
              <a:t>What is the average distance the points from A to C move during one full turn?</a:t>
            </a:r>
          </a:p>
          <a:p>
            <a:pPr marL="742950" indent="-742950">
              <a:buAutoNum type="alphaLcParenR"/>
            </a:pPr>
            <a:r>
              <a:rPr lang="en-US" sz="4000" dirty="0" smtClean="0"/>
              <a:t>The area of the circle is the product of the length of “broom CA” and the average distance the points of the broom move. What is the area?</a:t>
            </a:r>
            <a:endParaRPr lang="en-US" sz="4000" dirty="0"/>
          </a:p>
        </p:txBody>
      </p:sp>
      <p:sp>
        <p:nvSpPr>
          <p:cNvPr id="4" name="Oval 3"/>
          <p:cNvSpPr/>
          <p:nvPr/>
        </p:nvSpPr>
        <p:spPr>
          <a:xfrm>
            <a:off x="6824235" y="5080702"/>
            <a:ext cx="1539954" cy="146417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6" name="Straight Connector 5"/>
          <p:cNvCxnSpPr/>
          <p:nvPr/>
        </p:nvCxnSpPr>
        <p:spPr>
          <a:xfrm>
            <a:off x="7582483" y="5895893"/>
            <a:ext cx="781706"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7051709" y="5630481"/>
            <a:ext cx="1742484" cy="461665"/>
          </a:xfrm>
          <a:prstGeom prst="rect">
            <a:avLst/>
          </a:prstGeom>
          <a:noFill/>
        </p:spPr>
        <p:txBody>
          <a:bodyPr wrap="none" rtlCol="0">
            <a:spAutoFit/>
          </a:bodyPr>
          <a:lstStyle/>
          <a:p>
            <a:r>
              <a:rPr lang="en-US" sz="2400" dirty="0" smtClean="0"/>
              <a:t>C            A</a:t>
            </a:r>
            <a:endParaRPr lang="en-US" sz="2400" dirty="0"/>
          </a:p>
        </p:txBody>
      </p:sp>
      <p:sp>
        <p:nvSpPr>
          <p:cNvPr id="10" name="TextBox 9"/>
          <p:cNvSpPr txBox="1"/>
          <p:nvPr/>
        </p:nvSpPr>
        <p:spPr>
          <a:xfrm>
            <a:off x="7624083" y="5445815"/>
            <a:ext cx="740106" cy="369332"/>
          </a:xfrm>
          <a:prstGeom prst="rect">
            <a:avLst/>
          </a:prstGeom>
          <a:noFill/>
        </p:spPr>
        <p:txBody>
          <a:bodyPr wrap="none" rtlCol="0">
            <a:spAutoFit/>
          </a:bodyPr>
          <a:lstStyle/>
          <a:p>
            <a:r>
              <a:rPr lang="en-US" dirty="0" smtClean="0"/>
              <a:t>5 cm</a:t>
            </a:r>
            <a:endParaRPr lang="en-US" dirty="0"/>
          </a:p>
        </p:txBody>
      </p:sp>
    </p:spTree>
    <p:extLst>
      <p:ext uri="{BB962C8B-B14F-4D97-AF65-F5344CB8AC3E}">
        <p14:creationId xmlns:p14="http://schemas.microsoft.com/office/powerpoint/2010/main" val="3192088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682482"/>
            <a:ext cx="8042276" cy="5261119"/>
          </a:xfrm>
        </p:spPr>
        <p:txBody>
          <a:bodyPr>
            <a:normAutofit fontScale="85000" lnSpcReduction="20000"/>
          </a:bodyPr>
          <a:lstStyle/>
          <a:p>
            <a:pPr marL="0" indent="0">
              <a:buNone/>
            </a:pPr>
            <a:r>
              <a:rPr lang="en-US" sz="4000" dirty="0" smtClean="0"/>
              <a:t>Answer:</a:t>
            </a:r>
          </a:p>
          <a:p>
            <a:pPr marL="742950" indent="-742950">
              <a:buAutoNum type="alphaLcParenR"/>
            </a:pPr>
            <a:r>
              <a:rPr lang="en-US" sz="4000" dirty="0" smtClean="0"/>
              <a:t>The length is 5cm</a:t>
            </a:r>
          </a:p>
          <a:p>
            <a:pPr marL="742950" indent="-742950">
              <a:buAutoNum type="alphaLcParenR"/>
            </a:pPr>
            <a:r>
              <a:rPr lang="en-US" sz="4000" dirty="0" smtClean="0"/>
              <a:t>Point A moves the distance of the circumference = 10πcm</a:t>
            </a:r>
          </a:p>
          <a:p>
            <a:pPr marL="742950" indent="-742950">
              <a:buAutoNum type="alphaLcParenR"/>
            </a:pPr>
            <a:r>
              <a:rPr lang="en-US" sz="4000" dirty="0" smtClean="0"/>
              <a:t>Point C moves 0 cm</a:t>
            </a:r>
          </a:p>
          <a:p>
            <a:pPr marL="742950" indent="-742950">
              <a:buAutoNum type="alphaLcParenR"/>
            </a:pPr>
            <a:r>
              <a:rPr lang="en-US" sz="4000" dirty="0" smtClean="0"/>
              <a:t>The average (mean) is the average of 10π and 0 = 5πcm</a:t>
            </a:r>
          </a:p>
          <a:p>
            <a:pPr marL="742950" indent="-742950">
              <a:buAutoNum type="alphaLcParenR"/>
            </a:pPr>
            <a:r>
              <a:rPr lang="en-US" sz="4000" dirty="0" smtClean="0"/>
              <a:t>The product of the radius and its average = 25πcm</a:t>
            </a:r>
            <a:endParaRPr lang="en-US" sz="4000" dirty="0"/>
          </a:p>
        </p:txBody>
      </p:sp>
      <p:sp>
        <p:nvSpPr>
          <p:cNvPr id="4" name="TextBox 3"/>
          <p:cNvSpPr txBox="1"/>
          <p:nvPr/>
        </p:nvSpPr>
        <p:spPr>
          <a:xfrm>
            <a:off x="4739051" y="5118618"/>
            <a:ext cx="328936" cy="369332"/>
          </a:xfrm>
          <a:prstGeom prst="rect">
            <a:avLst/>
          </a:prstGeom>
          <a:noFill/>
        </p:spPr>
        <p:txBody>
          <a:bodyPr wrap="none" rtlCol="0">
            <a:spAutoFit/>
          </a:bodyPr>
          <a:lstStyle/>
          <a:p>
            <a:r>
              <a:rPr lang="en-US" dirty="0" smtClean="0"/>
              <a:t>2</a:t>
            </a:r>
            <a:endParaRPr lang="en-US" dirty="0"/>
          </a:p>
        </p:txBody>
      </p:sp>
    </p:spTree>
    <p:extLst>
      <p:ext uri="{BB962C8B-B14F-4D97-AF65-F5344CB8AC3E}">
        <p14:creationId xmlns:p14="http://schemas.microsoft.com/office/powerpoint/2010/main" val="23730040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23</TotalTime>
  <Words>667</Words>
  <Application>Microsoft Macintosh PowerPoint</Application>
  <PresentationFormat>On-screen Show (4:3)</PresentationFormat>
  <Paragraphs>48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Breeze</vt:lpstr>
      <vt:lpstr>PowerPoint Presentation</vt:lpstr>
      <vt:lpstr>PowerPoint Presentation</vt:lpstr>
      <vt:lpstr>Lesson 114: Calculating Area as a Sweep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114: Calculating Area as a Sweep</dc:title>
  <dc:creator>Haley Stenquist</dc:creator>
  <cp:lastModifiedBy>Haley Stenquist</cp:lastModifiedBy>
  <cp:revision>3</cp:revision>
  <dcterms:created xsi:type="dcterms:W3CDTF">2015-05-04T13:24:10Z</dcterms:created>
  <dcterms:modified xsi:type="dcterms:W3CDTF">2015-05-04T13:47:20Z</dcterms:modified>
</cp:coreProperties>
</file>