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0" r:id="rId2"/>
    <p:sldId id="271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4/14/15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4/14/15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4/14/15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4/14/15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4/14/15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4/14/15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dirty="0" smtClean="0"/>
              <a:t>Bell Work:</a:t>
            </a:r>
          </a:p>
          <a:p>
            <a:pPr marL="114300" indent="0">
              <a:buNone/>
            </a:pPr>
            <a:r>
              <a:rPr lang="en-US" sz="4000" dirty="0" smtClean="0"/>
              <a:t>Practice Set (a), (b) and (c) on page 688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83154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dirty="0" smtClean="0"/>
              <a:t>Answer:</a:t>
            </a:r>
          </a:p>
          <a:p>
            <a:pPr marL="114300" indent="0">
              <a:buNone/>
            </a:pPr>
            <a:r>
              <a:rPr lang="en-US" sz="4000" dirty="0" smtClean="0"/>
              <a:t>Volume = 40,000 cm</a:t>
            </a:r>
          </a:p>
          <a:p>
            <a:pPr marL="857250" indent="-742950">
              <a:buAutoNum type="alphaLcParenR"/>
            </a:pPr>
            <a:r>
              <a:rPr lang="en-US" sz="4000" dirty="0" smtClean="0"/>
              <a:t>40 Liters</a:t>
            </a:r>
          </a:p>
          <a:p>
            <a:pPr marL="857250" indent="-742950">
              <a:buAutoNum type="alphaLcParenR"/>
            </a:pPr>
            <a:r>
              <a:rPr lang="en-US" sz="4000" dirty="0" smtClean="0"/>
              <a:t>40 Kilograms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716559" y="229072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831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2372"/>
            <a:ext cx="7620000" cy="5788428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US" sz="4000" dirty="0" smtClean="0"/>
              <a:t>Example:</a:t>
            </a:r>
          </a:p>
          <a:p>
            <a:pPr marL="114300" indent="0">
              <a:buNone/>
            </a:pPr>
            <a:r>
              <a:rPr lang="en-US" sz="4000" dirty="0" smtClean="0"/>
              <a:t>Malia</a:t>
            </a:r>
            <a:r>
              <a:rPr lang="en-US" sz="4000" dirty="0" smtClean="0"/>
              <a:t> wants to find the volume of a vase. She fills a 1-liter beaker with water and then uses all but 280 milliliters to fill the vase.</a:t>
            </a:r>
          </a:p>
          <a:p>
            <a:pPr marL="857250" indent="-742950">
              <a:buAutoNum type="alphaLcParenR"/>
            </a:pPr>
            <a:r>
              <a:rPr lang="en-US" sz="4000" dirty="0" smtClean="0"/>
              <a:t>What is the volume of the vase?</a:t>
            </a:r>
          </a:p>
          <a:p>
            <a:pPr marL="857250" indent="-742950">
              <a:buAutoNum type="alphaLcParenR"/>
            </a:pPr>
            <a:r>
              <a:rPr lang="en-US" sz="4000" dirty="0" smtClean="0"/>
              <a:t>If the mass of the vase is 640 grams, what is the mass of the vase filled with water?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57758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dirty="0" smtClean="0"/>
              <a:t>Answer:</a:t>
            </a:r>
          </a:p>
          <a:p>
            <a:pPr marL="857250" indent="-742950">
              <a:buAutoNum type="alphaLcParenR"/>
            </a:pPr>
            <a:r>
              <a:rPr lang="en-US" sz="4000" dirty="0" smtClean="0"/>
              <a:t>1000mL – 280mL = 720mL; the volume is 720 cm</a:t>
            </a:r>
          </a:p>
          <a:p>
            <a:pPr marL="857250" indent="-742950">
              <a:buAutoNum type="alphaLcParenR"/>
            </a:pPr>
            <a:r>
              <a:rPr lang="en-US" sz="4000" dirty="0" smtClean="0"/>
              <a:t>Mass of the water is 720 g plus the mass of the vase 640 g is 1360 g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807262" y="290309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177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485"/>
            <a:ext cx="7620000" cy="6151315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sz="4000" dirty="0" smtClean="0"/>
              <a:t>Example:</a:t>
            </a:r>
          </a:p>
          <a:p>
            <a:pPr marL="114300" indent="0">
              <a:buNone/>
            </a:pPr>
            <a:r>
              <a:rPr lang="en-US" sz="4000" dirty="0" smtClean="0"/>
              <a:t>On a fishing boat, live bait is kept in a cubic tank measuring 1 meter on each edge.</a:t>
            </a:r>
          </a:p>
          <a:p>
            <a:pPr marL="857250" indent="-742950">
              <a:buAutoNum type="alphaLcParenR"/>
            </a:pPr>
            <a:r>
              <a:rPr lang="en-US" sz="4000" dirty="0" smtClean="0"/>
              <a:t>Find the volume of the tank.</a:t>
            </a:r>
          </a:p>
          <a:p>
            <a:pPr marL="857250" indent="-742950">
              <a:buAutoNum type="alphaLcParenR"/>
            </a:pPr>
            <a:r>
              <a:rPr lang="en-US" sz="4000" dirty="0" smtClean="0"/>
              <a:t>Find the capacity of the tank in liters.</a:t>
            </a:r>
          </a:p>
          <a:p>
            <a:pPr marL="857250" indent="-742950">
              <a:buAutoNum type="alphaLcParenR"/>
            </a:pPr>
            <a:r>
              <a:rPr lang="en-US" sz="4000" dirty="0" smtClean="0"/>
              <a:t>Find the approximate mass of a tank full of water in kilograms and the approximate equivalent weight in pounds.(use the approximation 1kg = 2.2lb).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25911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dirty="0" smtClean="0"/>
              <a:t>Answer:</a:t>
            </a:r>
          </a:p>
          <a:p>
            <a:pPr marL="857250" indent="-742950">
              <a:buAutoNum type="alphaLcParenR"/>
            </a:pPr>
            <a:r>
              <a:rPr lang="en-US" sz="4000" dirty="0" smtClean="0"/>
              <a:t>1m = 100cm = 1,000,000cm</a:t>
            </a:r>
          </a:p>
          <a:p>
            <a:pPr marL="857250" indent="-742950">
              <a:buAutoNum type="alphaLcParenR"/>
            </a:pPr>
            <a:r>
              <a:rPr lang="en-US" sz="4000" dirty="0" smtClean="0"/>
              <a:t>1,000,000/1,000 = 1000L</a:t>
            </a:r>
          </a:p>
          <a:p>
            <a:pPr marL="857250" indent="-742950">
              <a:buAutoNum type="alphaLcParenR"/>
            </a:pPr>
            <a:r>
              <a:rPr lang="en-US" sz="4000" dirty="0" smtClean="0"/>
              <a:t>1000kg x 2.2 = 2200 pounds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916106" y="224536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046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0772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dirty="0" smtClean="0"/>
              <a:t>The last example illustrates another volume-capacity-mass equivalent for the metric system.</a:t>
            </a:r>
          </a:p>
          <a:p>
            <a:pPr marL="114300" indent="0">
              <a:buNone/>
            </a:pPr>
            <a:r>
              <a:rPr lang="en-US" sz="4000" dirty="0" smtClean="0"/>
              <a:t>For water under standard conditions</a:t>
            </a:r>
          </a:p>
          <a:p>
            <a:pPr marL="11430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Volume		Capacity		Mass</a:t>
            </a:r>
          </a:p>
          <a:p>
            <a:pPr marL="11430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   1 m      =       10 mL     =     10 kg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519276" y="4967018"/>
            <a:ext cx="5754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3                                                    6                                                3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003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dirty="0" smtClean="0"/>
              <a:t>HW: Lesson 104 #1-25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89511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dirty="0" smtClean="0"/>
              <a:t>Answer:</a:t>
            </a:r>
          </a:p>
          <a:p>
            <a:pPr marL="857250" indent="-742950">
              <a:buAutoNum type="alphaLcParenR"/>
            </a:pPr>
            <a:r>
              <a:rPr lang="en-US" sz="4000" dirty="0" smtClean="0"/>
              <a:t>See example</a:t>
            </a:r>
          </a:p>
          <a:p>
            <a:pPr marL="857250" indent="-742950">
              <a:buAutoNum type="alphaLcParenR"/>
            </a:pPr>
            <a:r>
              <a:rPr lang="en-US" sz="4000" dirty="0" smtClean="0"/>
              <a:t>See example</a:t>
            </a:r>
          </a:p>
          <a:p>
            <a:pPr marL="857250" indent="-742950">
              <a:buAutoNum type="alphaLcParenR"/>
            </a:pPr>
            <a:r>
              <a:rPr lang="en-US" sz="4000" dirty="0" smtClean="0"/>
              <a:t>Median – box and whisker</a:t>
            </a:r>
          </a:p>
          <a:p>
            <a:pPr marL="11430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Mode – line plot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45605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190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104: </a:t>
            </a:r>
            <a:br>
              <a:rPr lang="en-US" dirty="0" smtClean="0"/>
            </a:br>
            <a:r>
              <a:rPr lang="en-US" dirty="0" smtClean="0"/>
              <a:t>volume, Capacity, and Mass in the Metric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856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0620"/>
            <a:ext cx="8229600" cy="51055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Units of volume, capacity, and mass are closely related in the metric system. The relationships between these units are based on the physical </a:t>
            </a:r>
            <a:r>
              <a:rPr lang="en-US" sz="4000" dirty="0" smtClean="0"/>
              <a:t>characteristics </a:t>
            </a:r>
            <a:r>
              <a:rPr lang="en-US" sz="4000" dirty="0" smtClean="0"/>
              <a:t>of water under certain standard conditions.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11056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58" y="1600200"/>
            <a:ext cx="7850442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dirty="0" smtClean="0"/>
              <a:t>We state two commonly used relationships as follows.</a:t>
            </a:r>
          </a:p>
          <a:p>
            <a:pPr marL="114300" indent="0">
              <a:buNone/>
            </a:pPr>
            <a:r>
              <a:rPr lang="en-US" sz="4000" dirty="0" smtClean="0"/>
              <a:t>for water under standard conditions</a:t>
            </a:r>
          </a:p>
          <a:p>
            <a:pPr marL="11430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Volume		Capacity		Mass</a:t>
            </a:r>
          </a:p>
          <a:p>
            <a:pPr marL="11430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   1 cm      =       1 mL      =      1 g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403630" y="437732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829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dirty="0" smtClean="0"/>
              <a:t>One cubic centimeter contains 1 milliliter of water, which has a mass of 1 gram.</a:t>
            </a:r>
            <a:endParaRPr lang="en-US" sz="4000" dirty="0"/>
          </a:p>
        </p:txBody>
      </p:sp>
      <p:sp>
        <p:nvSpPr>
          <p:cNvPr id="4" name="Cube 3"/>
          <p:cNvSpPr/>
          <p:nvPr/>
        </p:nvSpPr>
        <p:spPr>
          <a:xfrm>
            <a:off x="2063494" y="4037120"/>
            <a:ext cx="1972792" cy="1955432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07033" y="4581450"/>
            <a:ext cx="2342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cm = 1 mL = 1 g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920640" y="439678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81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30" y="1600200"/>
            <a:ext cx="791847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dirty="0" smtClean="0"/>
              <a:t>For water under standard conditions</a:t>
            </a:r>
          </a:p>
          <a:p>
            <a:pPr marL="11430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Volume		Capacity		Mass</a:t>
            </a:r>
          </a:p>
          <a:p>
            <a:pPr marL="114300" indent="0">
              <a:buNone/>
            </a:pPr>
            <a:r>
              <a:rPr lang="en-US" sz="4000" dirty="0" smtClean="0"/>
              <a:t>      1000 cm   =         1 L       =      1 kg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675739" y="2993819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396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dirty="0" smtClean="0"/>
              <a:t>One thousand cubic centimeters can contain 1 liter of water, which has a mass of 1 kilogram.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572" y="3662231"/>
            <a:ext cx="5266445" cy="295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155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4331"/>
            <a:ext cx="7620000" cy="5856469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4000" dirty="0" smtClean="0"/>
              <a:t>Example:</a:t>
            </a:r>
          </a:p>
          <a:p>
            <a:pPr marL="114300" indent="0">
              <a:buNone/>
            </a:pPr>
            <a:r>
              <a:rPr lang="en-US" sz="4000" dirty="0" smtClean="0"/>
              <a:t>Ray has a fish aquarium that is 50 cm long and 20 cm wide. The aquarium is filled with water to a depth of 40 cm. </a:t>
            </a:r>
          </a:p>
          <a:p>
            <a:pPr marL="857250" indent="-742950">
              <a:buAutoNum type="alphaLcParenR"/>
            </a:pPr>
            <a:r>
              <a:rPr lang="en-US" sz="4000" dirty="0" smtClean="0"/>
              <a:t>How many liters of water are in the aquarium?</a:t>
            </a:r>
          </a:p>
          <a:p>
            <a:pPr marL="857250" indent="-742950">
              <a:buAutoNum type="alphaLcParenR"/>
            </a:pPr>
            <a:r>
              <a:rPr lang="en-US" sz="4000" dirty="0" smtClean="0"/>
              <a:t>What is the mass of the water in the aquarium?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826954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31</TotalTime>
  <Words>407</Words>
  <Application>Microsoft Macintosh PowerPoint</Application>
  <PresentationFormat>On-screen Show (4:3)</PresentationFormat>
  <Paragraphs>55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Adjacency</vt:lpstr>
      <vt:lpstr>PowerPoint Presentation</vt:lpstr>
      <vt:lpstr>PowerPoint Presentation</vt:lpstr>
      <vt:lpstr>Lesson 104:  volume, Capacity, and Mass in the Metric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104:  volume, Capacity, and Mass in the Metric System</dc:title>
  <dc:creator>Haley Stenquist</dc:creator>
  <cp:lastModifiedBy>Haley Stenquist</cp:lastModifiedBy>
  <cp:revision>4</cp:revision>
  <dcterms:created xsi:type="dcterms:W3CDTF">2015-04-14T16:44:29Z</dcterms:created>
  <dcterms:modified xsi:type="dcterms:W3CDTF">2015-04-14T18:37:24Z</dcterms:modified>
</cp:coreProperties>
</file>